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3716000" cx="24384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Instrument Sans SemiBold"/>
      <p:regular r:id="rId38"/>
      <p:bold r:id="rId39"/>
      <p:italic r:id="rId40"/>
      <p:boldItalic r:id="rId41"/>
    </p:embeddedFont>
    <p:embeddedFont>
      <p:font typeface="Instrument Sans Medium"/>
      <p:regular r:id="rId42"/>
      <p:bold r:id="rId43"/>
      <p:italic r:id="rId44"/>
      <p:boldItalic r:id="rId45"/>
    </p:embeddedFont>
    <p:embeddedFont>
      <p:font typeface="Instrument Sans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4" roundtripDataSignature="AMtx7mjV/waY7sKQCpZSJ2zGYtXM/f4v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strumentSansSemiBold-italic.fntdata"/><Relationship Id="rId42" Type="http://schemas.openxmlformats.org/officeDocument/2006/relationships/font" Target="fonts/InstrumentSansMedium-regular.fntdata"/><Relationship Id="rId41" Type="http://schemas.openxmlformats.org/officeDocument/2006/relationships/font" Target="fonts/InstrumentSansSemiBold-boldItalic.fntdata"/><Relationship Id="rId44" Type="http://schemas.openxmlformats.org/officeDocument/2006/relationships/font" Target="fonts/InstrumentSansMedium-italic.fntdata"/><Relationship Id="rId43" Type="http://schemas.openxmlformats.org/officeDocument/2006/relationships/font" Target="fonts/InstrumentSansMedium-bold.fntdata"/><Relationship Id="rId46" Type="http://schemas.openxmlformats.org/officeDocument/2006/relationships/font" Target="fonts/InstrumentSans-regular.fntdata"/><Relationship Id="rId45" Type="http://schemas.openxmlformats.org/officeDocument/2006/relationships/font" Target="fonts/InstrumentSa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InstrumentSans-italic.fntdata"/><Relationship Id="rId47" Type="http://schemas.openxmlformats.org/officeDocument/2006/relationships/font" Target="fonts/InstrumentSans-bold.fntdata"/><Relationship Id="rId49" Type="http://schemas.openxmlformats.org/officeDocument/2006/relationships/font" Target="fonts/InstrumentSans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Roboto-bold.fntdata"/><Relationship Id="rId34" Type="http://schemas.openxmlformats.org/officeDocument/2006/relationships/font" Target="fonts/Roboto-regular.fntdata"/><Relationship Id="rId37" Type="http://schemas.openxmlformats.org/officeDocument/2006/relationships/font" Target="fonts/Roboto-boldItalic.fntdata"/><Relationship Id="rId36" Type="http://schemas.openxmlformats.org/officeDocument/2006/relationships/font" Target="fonts/Roboto-italic.fntdata"/><Relationship Id="rId39" Type="http://schemas.openxmlformats.org/officeDocument/2006/relationships/font" Target="fonts/InstrumentSansSemiBold-bold.fntdata"/><Relationship Id="rId38" Type="http://schemas.openxmlformats.org/officeDocument/2006/relationships/font" Target="fonts/InstrumentSansSemiBold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%D0%86%D0%BD%D1%84%D0%BE%D1%80%D0%BC%D0%B0%D1%86%D1%96%D0%B9%D0%BD%D0%B0+%D0%B3%D1%80%D0%B0%D0%BC%D0%BE%D1%82%D0%BD%D1%96%D1%81%D1%82%D1%8C+%D1%82%D0%B0+%D0%B3%D1%80%D0%B0%D0%BC%D0%BE%D1%82%D0%BD%D1%96%D1%81%D1%82%D1%8C+%D0%B4%D0%B0%D0%BD%D0%B8%D1%85+%28Information+and+data+literacy%29&amp;oq=DigComp+2.0+%E2%80%94+%D1%94%D0%B2%D1%80%D0%BE%D0%BF%D0%B5%D0%B9%D1%81%D1%8C%D0%BA%D0%B0+%D1%80%D0%B0%D0%BC%D0%BA%D0%B0+%D1%86%D0%B8%D1%84%D1%80%D0%BE%D0%B2%D0%BE%D1%97+%D0%BA%D0%BE%D0%BC%D0%BF%D0%B5%D1%82%D0%B5%D0%BD%D1%82%D0%BD%D0%BE%D1%81%D1%82%D1%96%2C+%D1%89%D0%BE+%D0%B2%D0%B8%D0%B7%D0%BD%D0%B0%D1%87%D0%B0%D1%94+%D0%BF%27%D1%8F%D1%82%D1%8C+%D0%BA%D0%BB%D1%8E%D1%87%D0%BE%D0%B2%D0%B8%D1%85+%D0%BE%D0%B1%D0%BB%D0%B0%D1%81%D1%82%D0%B5%D0%B9+%D0%B4%D0%BB%D1%8F+%D0%B2%D0%BF%D0%B5%D0%B2%D0%BD%D0%B5%D0%BD%D0%BE%D0%B3%D0%BE+%D0%B2%D0%B8%D0%BA%D0%BE%D1%80%D0%B8%D1%81%D1%82%D0%B0%D0%BD%D0%BD%D1%8F+%D0%86%D0%9A%D0%A2+%D1%83+%D0%BD%D0%B0%D0%B2%D1%87%D0%B0%D0%BD%D0%BD%D1%96&amp;gs_lcrp=EgZjaHJvbWUyBggAEEUYOdIBBzU1OWowajeoAgiwAgHxBR0iKKO-h5Sa&amp;sourceid=chrome&amp;ie=UTF-8&amp;ved=2ahUKEwjxx7zlu6mTAxUTLRAIHX1IF_8QgK4QegQIAxAB" TargetMode="External"/><Relationship Id="rId3" Type="http://schemas.openxmlformats.org/officeDocument/2006/relationships/hyperlink" Target="https://www.google.com/search?q=%D0%9A%D0%BE%D0%BC%D1%83%D0%BD%D1%96%D0%BA%D0%B0%D1%86%D1%96%D1%8F+%D1%82%D0%B0+%D1%81%D0%BF%D1%96%D0%B2%D0%BF%D1%80%D0%B0%D1%86%D1%8F+%28Communication+and+collaboration%29&amp;oq=DigComp+2.0+%E2%80%94+%D1%94%D0%B2%D1%80%D0%BE%D0%BF%D0%B5%D0%B9%D1%81%D1%8C%D0%BA%D0%B0+%D1%80%D0%B0%D0%BC%D0%BA%D0%B0+%D1%86%D0%B8%D1%84%D1%80%D0%BE%D0%B2%D0%BE%D1%97+%D0%BA%D0%BE%D0%BC%D0%BF%D0%B5%D1%82%D0%B5%D0%BD%D1%82%D0%BD%D0%BE%D1%81%D1%82%D1%96%2C+%D1%89%D0%BE+%D0%B2%D0%B8%D0%B7%D0%BD%D0%B0%D1%87%D0%B0%D1%94+%D0%BF%27%D1%8F%D1%82%D1%8C+%D0%BA%D0%BB%D1%8E%D1%87%D0%BE%D0%B2%D0%B8%D1%85+%D0%BE%D0%B1%D0%BB%D0%B0%D1%81%D1%82%D0%B5%D0%B9+%D0%B4%D0%BB%D1%8F+%D0%B2%D0%BF%D0%B5%D0%B2%D0%BD%D0%B5%D0%BD%D0%BE%D0%B3%D0%BE+%D0%B2%D0%B8%D0%BA%D0%BE%D1%80%D0%B8%D1%81%D1%82%D0%B0%D0%BD%D0%BD%D1%8F+%D0%86%D0%9A%D0%A2+%D1%83+%D0%BD%D0%B0%D0%B2%D1%87%D0%B0%D0%BD%D0%BD%D1%96&amp;gs_lcrp=EgZjaHJvbWUyBggAEEUYOdIBBzU1OWowajeoAgiwAgHxBR0iKKO-h5Sa&amp;sourceid=chrome&amp;ie=UTF-8&amp;ved=2ahUKEwjxx7zlu6mTAxUTLRAIHX1IF_8QgK4QegQIAxAD" TargetMode="External"/><Relationship Id="rId4" Type="http://schemas.openxmlformats.org/officeDocument/2006/relationships/hyperlink" Target="https://www.google.com/search?q=%D0%A1%D1%82%D0%B2%D0%BE%D1%80%D0%B5%D0%BD%D0%BD%D1%8F+%D1%86%D0%B8%D1%84%D1%80%D0%BE%D0%B2%D0%BE%D0%B3%D0%BE+%D0%BA%D0%BE%D0%BD%D1%82%D0%B5%D0%BD%D1%82%D1%83+%28Digital+content+creation%29&amp;oq=DigComp+2.0+%E2%80%94+%D1%94%D0%B2%D1%80%D0%BE%D0%BF%D0%B5%D0%B9%D1%81%D1%8C%D0%BA%D0%B0+%D1%80%D0%B0%D0%BC%D0%BA%D0%B0+%D1%86%D0%B8%D1%84%D1%80%D0%BE%D0%B2%D0%BE%D1%97+%D0%BA%D0%BE%D0%BC%D0%BF%D0%B5%D1%82%D0%B5%D0%BD%D1%82%D0%BD%D0%BE%D1%81%D1%82%D1%96%2C+%D1%89%D0%BE+%D0%B2%D0%B8%D0%B7%D0%BD%D0%B0%D1%87%D0%B0%D1%94+%D0%BF%27%D1%8F%D1%82%D1%8C+%D0%BA%D0%BB%D1%8E%D1%87%D0%BE%D0%B2%D0%B8%D1%85+%D0%BE%D0%B1%D0%BB%D0%B0%D1%81%D1%82%D0%B5%D0%B9+%D0%B4%D0%BB%D1%8F+%D0%B2%D0%BF%D0%B5%D0%B2%D0%BD%D0%B5%D0%BD%D0%BE%D0%B3%D0%BE+%D0%B2%D0%B8%D0%BA%D0%BE%D1%80%D0%B8%D1%81%D1%82%D0%B0%D0%BD%D0%BD%D1%8F+%D0%86%D0%9A%D0%A2+%D1%83+%D0%BD%D0%B0%D0%B2%D1%87%D0%B0%D0%BD%D0%BD%D1%96&amp;gs_lcrp=EgZjaHJvbWUyBggAEEUYOdIBBzU1OWowajeoAgiwAgHxBR0iKKO-h5Sa&amp;sourceid=chrome&amp;ie=UTF-8&amp;ved=2ahUKEwjxx7zlu6mTAxUTLRAIHX1IF_8QgK4QegQIAxAF" TargetMode="External"/><Relationship Id="rId5" Type="http://schemas.openxmlformats.org/officeDocument/2006/relationships/hyperlink" Target="https://www.google.com/search?q=%D0%91%D0%B5%D0%B7%D0%BF%D0%B5%D0%BA%D0%B0+%28Safety%29&amp;oq=DigComp+2.0+%E2%80%94+%D1%94%D0%B2%D1%80%D0%BE%D0%BF%D0%B5%D0%B9%D1%81%D1%8C%D0%BA%D0%B0+%D1%80%D0%B0%D0%BC%D0%BA%D0%B0+%D1%86%D0%B8%D1%84%D1%80%D0%BE%D0%B2%D0%BE%D1%97+%D0%BA%D0%BE%D0%BC%D0%BF%D0%B5%D1%82%D0%B5%D0%BD%D1%82%D0%BD%D0%BE%D1%81%D1%82%D1%96%2C+%D1%89%D0%BE+%D0%B2%D0%B8%D0%B7%D0%BD%D0%B0%D1%87%D0%B0%D1%94+%D0%BF%27%D1%8F%D1%82%D1%8C+%D0%BA%D0%BB%D1%8E%D1%87%D0%BE%D0%B2%D0%B8%D1%85+%D0%BE%D0%B1%D0%BB%D0%B0%D1%81%D1%82%D0%B5%D0%B9+%D0%B4%D0%BB%D1%8F+%D0%B2%D0%BF%D0%B5%D0%B2%D0%BD%D0%B5%D0%BD%D0%BE%D0%B3%D0%BE+%D0%B2%D0%B8%D0%BA%D0%BE%D1%80%D0%B8%D1%81%D1%82%D0%B0%D0%BD%D0%BD%D1%8F+%D0%86%D0%9A%D0%A2+%D1%83+%D0%BD%D0%B0%D0%B2%D1%87%D0%B0%D0%BD%D0%BD%D1%96&amp;gs_lcrp=EgZjaHJvbWUyBggAEEUYOdIBBzU1OWowajeoAgiwAgHxBR0iKKO-h5Sa&amp;sourceid=chrome&amp;ie=UTF-8&amp;ved=2ahUKEwjxx7zlu6mTAxUTLRAIHX1IF_8QgK4QegQIAxAH" TargetMode="External"/><Relationship Id="rId6" Type="http://schemas.openxmlformats.org/officeDocument/2006/relationships/hyperlink" Target="https://www.google.com/search?q=%D0%A0%D0%BE%D0%B7%D0%B2%27%D1%8F%D0%B7%D0%B0%D0%BD%D0%BD%D1%8F+%D0%BF%D1%80%D0%BE%D0%B1%D0%BB%D0%B5%D0%BC+%28Problem+solving%29&amp;oq=DigComp+2.0+%E2%80%94+%D1%94%D0%B2%D1%80%D0%BE%D0%BF%D0%B5%D0%B9%D1%81%D1%8C%D0%BA%D0%B0+%D1%80%D0%B0%D0%BC%D0%BA%D0%B0+%D1%86%D0%B8%D1%84%D1%80%D0%BE%D0%B2%D0%BE%D1%97+%D0%BA%D0%BE%D0%BC%D0%BF%D0%B5%D1%82%D0%B5%D0%BD%D1%82%D0%BD%D0%BE%D1%81%D1%82%D1%96%2C+%D1%89%D0%BE+%D0%B2%D0%B8%D0%B7%D0%BD%D0%B0%D1%87%D0%B0%D1%94+%D0%BF%27%D1%8F%D1%82%D1%8C+%D0%BA%D0%BB%D1%8E%D1%87%D0%BE%D0%B2%D0%B8%D1%85+%D0%BE%D0%B1%D0%BB%D0%B0%D1%81%D1%82%D0%B5%D0%B9+%D0%B4%D0%BB%D1%8F+%D0%B2%D0%BF%D0%B5%D0%B2%D0%BD%D0%B5%D0%BD%D0%BE%D0%B3%D0%BE+%D0%B2%D0%B8%D0%BA%D0%BE%D1%80%D0%B8%D1%81%D1%82%D0%B0%D0%BD%D0%BD%D1%8F+%D0%86%D0%9A%D0%A2+%D1%83+%D0%BD%D0%B0%D0%B2%D1%87%D0%B0%D0%BD%D0%BD%D1%96&amp;gs_lcrp=EgZjaHJvbWUyBggAEEUYOdIBBzU1OWowajeoAgiwAgHxBR0iKKO-h5Sa&amp;sourceid=chrome&amp;ie=UTF-8&amp;ved=2ahUKEwjxx7zlu6mTAxUTLRAIHX1IF_8QgK4QegQIAxAJ" TargetMode="External"/><Relationship Id="rId7" Type="http://schemas.openxmlformats.org/officeDocument/2006/relationships/hyperlink" Target="https://osvita.diia.gov.ua/uploads/0/2904-2605_co_ramka_pidpriemca_11_2021_compressed.pdf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STEM-%D0%BE%D1%81%D0%B2%D1%96%D1%82%D0%B0&amp;sca_esv=c1aee945acc89b8a&amp;biw=1652&amp;bih=757&amp;sxsrf=ANbL-n5_KddCRhbFFl941pNF2O1I20qRcQ%3A1773837831147&amp;ei=B566aYrRCK-1wPAPzqLXuQQ&amp;ved=2ahUKEwiGmc_3vKmTAxUzGBAIHfDqBv0QgK4QegQIARAB&amp;uact=5&amp;oq=STEM-%D0%BE%D1%81%D0%B2%D1%96%D1%82%D0%B0+%D1%82%D0%B0+%D1%86%D0%B8%D1%84%D1%80%D0%BE%D0%B2%D1%96+%D1%82%D0%B5%D1%85%D0%BD%D0%BE%D0%BB%D0%BE%D0%B3%D1%96%D1%97+%D1%86%D0%B5&amp;gs_lp=Egxnd3Mtd2l6LXNlcnAiP1NURU0t0L7RgdCy0ZbRgtCwINGC0LAg0YbQuNGE0YDQvtCy0ZYg0YLQtdGF0L3QvtC70L7Qs9GW0Zcg0YbQtTIFECEYoAFImxRQoQtYmRJwAXgAkAEAmAG3AaAB3wOqAQMwLjO4AQPIAQD4AQGYAgSgAuwDwgIIEAAYsAMY7wXCAgsQABiABBiwAxiiBMICBRAAGO8FwgIIEAAYgAQYogTCAgQQIRgVmAMAiAYBkAYFkgcDMS4zoAeBCLIHAzAuM7gH6APCBwMxLjPIBwaACAA&amp;sclient=gws-wiz-serp&amp;mstk=AUtExfDQcJeRN4KKuD7tX97OBjMUWoeSdG_WsSwiO2fArOzuLLhAubpHtiBqSseL39AxfKENRP6cl8TurWHNNkizVi4-Ko2OyJzRdockphUesMf4yKZ-rlPVDlOXV4Fp-QrU-dQndEaxLXdUF_rg1MoYgMO8bKYpqpYPZ7CSt4zU3gIukaM3Ntjk47ddQfZoVJCOJLwDhd3AYyR9e6QXqxG5etH9RwngXUFAzjKLjZoq59_BrNkPNxiN02rCWHHqfZFNU49ARTj8pjqFzrOpXk9PqJDBiCzWJDippSGJIRNCINcI6g&amp;csui=3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cbe46e49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g3cbe46e498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d0d38f0a2c_2_28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3d0d38f0a2c_2_28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Moodle — найпоширеніша відкритокодна LMS у вишах і школах (гнучка, багато плагінів, локальні інсталяції).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d0d38f0a2c_2_28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d0d38f0a2c_2_58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d0d38f0a2c_2_58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36" name="Google Shape;336;g3d0d38f0a2c_2_58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0d38f0a2c_2_6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d0d38f0a2c_2_6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52" name="Google Shape;352;g3d0d38f0a2c_2_6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d0d38f0a2c_2_9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d0d38f0a2c_2_9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Ось приклади LMS/платформ, які використовують у закладах освіти в Україні:</a:t>
            </a:r>
            <a:b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Google Classroom — проста у впровадженні хмарна платформа для шкіл і університетів, часто у поєднанні з Google Workspace.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Microsoft Teams for Education — використовується як платформа для синхронного й асинхронного навчання у школах і ВНЗ.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Canvas — комерційна LMS, зустрічається в окремих українських університетах для курсів і програм.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Prometheus — українська MOOC-платформа, яку використовують для масових курсів і доповнення навчальних програм.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EduPage — сервіс для шкіл (розклад, завдання, дзвінки, електронний журнал) із елементами LMS.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«Електронний щоденник / електронний журнал» (різні постачальники, наприклад eDiary/МійКлас-подібні рішення) — для к/of ведення обліку, комунікації та роздачі матеріалів.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09090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НаУрок — освітній портал з курсами, відеоуроками й інструментами для дистанційного навчання, який використовують у школах.</a:t>
            </a:r>
            <a:endParaRPr sz="120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9090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g3d0d38f0a2c_2_9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0d38f0a2c_2_114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d0d38f0a2c_2_11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06" name="Google Shape;406;g3d0d38f0a2c_2_11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0d38f0a2c_2_140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3d0d38f0a2c_2_14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36" name="Google Shape;436;g3d0d38f0a2c_2_14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d0d38f0a2c_4_0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3d0d38f0a2c_4_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55" name="Google Shape;455;g3d0d38f0a2c_4_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d0d38f0a2c_4_8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3d0d38f0a2c_4_8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67" name="Google Shape;467;g3d0d38f0a2c_4_8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d0d38f0a2c_4_32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3d0d38f0a2c_4_3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96" name="Google Shape;496;g3d0d38f0a2c_4_3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d0d38f0a2c_4_53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3d0d38f0a2c_4_53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22" name="Google Shape;522;g3d0d38f0a2c_4_53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d0d38f0a2c_4_6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3d0d38f0a2c_4_6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42" name="Google Shape;542;g3d0d38f0a2c_4_6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d0d38f0a2c_4_8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3d0d38f0a2c_4_8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64" name="Google Shape;564;g3d0d38f0a2c_4_8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d0d38f0a2c_4_10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3d0d38f0a2c_4_10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Конкретні сценарії використання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✔️ Студент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використовує ChatGPT → пояснення теми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Elicit → пошук статей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Grammarly → перевірка роботи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✔️ Викладач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Copilot → створення лекції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Gradescope → перевірка робіт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Turnitin → контроль академічної доброчесності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✔️ Університет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чатбот → підтримка студентів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аналітика → покращення успішності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3d0d38f0a2c_4_10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d0d38f0a2c_4_12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g3d0d38f0a2c_4_12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14" name="Google Shape;614;g3d0d38f0a2c_4_12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d0d38f0a2c_4_144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3d0d38f0a2c_4_14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37" name="Google Shape;637;g3d0d38f0a2c_4_14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d0d38f0a2c_4_162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3d0d38f0a2c_4_16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60" name="Google Shape;660;g3d0d38f0a2c_4_16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cbe46e498e_2_173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3cbe46e498e_2_173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93" name="Google Shape;693;g3cbe46e498e_2_173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4" name="Google Shape;71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be46e498e_2_42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cbe46e498e_2_4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0" name="Google Shape;160;g3cbe46e498e_2_4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cbe46e498e_2_4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cbe46e498e_2_4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4" name="Google Shape;174;g3cbe46e498e_2_4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cbe46e498e_2_6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3cbe46e498e_2_6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DigComp 2.0 — це оновлена європейська рамка, що визначає 5 основних сфер цифрових компетентностей для впевненого використання ІКТ (інформаційно-комунікаційних технологій) громадянами, включаючи навчання, роботу та повсякденне життя: 1) Інформація та грамотність даних, 2) Комунікація та співпраця, 3) Створення цифрового контенту, 4) Безпека, 5) Розв’язання проблем.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</a:rPr>
              <a:t>П'ять ключових областей DigComp 2.0: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-US" sz="1000" u="sng">
                <a:solidFill>
                  <a:schemeClr val="hlink"/>
                </a:solidFill>
                <a:hlinkClick r:id="rId2"/>
              </a:rPr>
              <a:t>Інформаційна грамотність та грамотність даних (Information and data literacy)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r>
              <a:rPr lang="en-US" sz="1000">
                <a:solidFill>
                  <a:schemeClr val="dk1"/>
                </a:solidFill>
              </a:rPr>
              <a:t> Пошук, фільтрація, оцінка та управління цифровими даними й контентом.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-US" sz="1000" u="sng">
                <a:solidFill>
                  <a:schemeClr val="hlink"/>
                </a:solidFill>
                <a:hlinkClick r:id="rId3"/>
              </a:rPr>
              <a:t>Комунікація та співпраця (Communication and collaboration)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r>
              <a:rPr lang="en-US" sz="1000">
                <a:solidFill>
                  <a:schemeClr val="dk1"/>
                </a:solidFill>
              </a:rPr>
              <a:t> Взаємодія, обмін інформацією, громадянська активність та співпраця з використанням цифрових технологій.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-US" sz="1000" u="sng">
                <a:solidFill>
                  <a:schemeClr val="hlink"/>
                </a:solidFill>
                <a:hlinkClick r:id="rId4"/>
              </a:rPr>
              <a:t>Створення цифрового контенту (Digital content creation)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r>
              <a:rPr lang="en-US" sz="1000">
                <a:solidFill>
                  <a:schemeClr val="dk1"/>
                </a:solidFill>
              </a:rPr>
              <a:t> Розробка, редагування, інтеграція контенту, розуміння авторських прав та ліцензій.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-US" sz="1000" u="sng">
                <a:solidFill>
                  <a:schemeClr val="hlink"/>
                </a:solidFill>
                <a:hlinkClick r:id="rId5"/>
              </a:rPr>
              <a:t>Безпека (Safety)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r>
              <a:rPr lang="en-US" sz="1000">
                <a:solidFill>
                  <a:schemeClr val="dk1"/>
                </a:solidFill>
              </a:rPr>
              <a:t> Захист пристроїв, персональних даних, здоров'я та навколишнього середовища при роботі з ІКТ.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-US" sz="1000" u="sng">
                <a:solidFill>
                  <a:schemeClr val="hlink"/>
                </a:solidFill>
                <a:hlinkClick r:id="rId6"/>
              </a:rPr>
              <a:t>Розв'язання проблем (Problem solving)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r>
              <a:rPr lang="en-US" sz="1000">
                <a:solidFill>
                  <a:schemeClr val="dk1"/>
                </a:solidFill>
              </a:rPr>
              <a:t> Визначення цифрових потреб, вирішення технічних проблем, креативне використання технологій.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білоцерківський інститут неперервної професійної освіти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Рамка також визначає рівні володіння (від базового до спеціалізованого) для оцінки компетенцій. В Україні на базі DigComp розроблено аналогічні рамки цифрової компетентності </a:t>
            </a:r>
            <a:r>
              <a:rPr lang="en-US" sz="1000" u="sng">
                <a:solidFill>
                  <a:schemeClr val="hlink"/>
                </a:solidFill>
                <a:hlinkClick r:id="rId7"/>
              </a:rPr>
              <a:t>Дія.Освіта</a:t>
            </a:r>
            <a:r>
              <a:rPr lang="en-U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cbe46e498e_2_6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cbe46e498e_2_123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cbe46e498e_2_123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21" name="Google Shape;221;g3cbe46e498e_2_123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be46e498e_2_8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3cbe46e498e_2_8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50" name="Google Shape;250;g3cbe46e498e_2_8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be46e498e_2_10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cbe46e498e_2_10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ighlight>
                  <a:srgbClr val="F3F3F3"/>
                </a:highlight>
                <a:hlinkClick r:id="rId2"/>
              </a:rPr>
              <a:t>STEM-освіта</a:t>
            </a:r>
            <a:r>
              <a:rPr lang="en-US" sz="1200">
                <a:solidFill>
                  <a:srgbClr val="0A0A0A"/>
                </a:solidFill>
                <a:highlight>
                  <a:srgbClr val="F3F3F3"/>
                </a:highlight>
              </a:rPr>
              <a:t> — це </a:t>
            </a:r>
            <a:r>
              <a:rPr lang="en-US" sz="1200">
                <a:solidFill>
                  <a:srgbClr val="001D35"/>
                </a:solidFill>
                <a:highlight>
                  <a:srgbClr val="F3F3F3"/>
                </a:highlight>
              </a:rPr>
              <a:t>інтегрований підхід до навчання, який об'єднує природничі науки (Science), технології (Technology), інженерію (Engineering) та математику (Mathematics), фокусуючись на практичному застосуванні знань, критичному мисленні та дослідженні реального світу</a:t>
            </a:r>
            <a:r>
              <a:rPr lang="en-US" sz="1200">
                <a:solidFill>
                  <a:srgbClr val="0A0A0A"/>
                </a:solidFill>
                <a:highlight>
                  <a:srgbClr val="F3F3F3"/>
                </a:highlight>
              </a:rPr>
              <a:t>. Цифрові технології в цьому контексті виступають ключовим інструментом для візуалізації, моделювання, програмування та створення інноваційних проєктів.</a:t>
            </a:r>
            <a:endParaRPr sz="1200">
              <a:solidFill>
                <a:srgbClr val="0A0A0A"/>
              </a:solidFill>
              <a:highlight>
                <a:srgbClr val="F3F3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A0A0A"/>
              </a:solidFill>
              <a:highlight>
                <a:srgbClr val="F3F3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A0A0A"/>
              </a:solidFill>
              <a:highlight>
                <a:srgbClr val="F3F3F3"/>
              </a:highlight>
            </a:endParaRPr>
          </a:p>
        </p:txBody>
      </p:sp>
      <p:sp>
        <p:nvSpPr>
          <p:cNvPr id="272" name="Google Shape;272;g3cbe46e498e_2_10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0d38f0a2c_2_42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d0d38f0a2c_2_4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1" name="Google Shape;301;g3d0d38f0a2c_2_4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cbe46e498e_2_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3cbe46e498e_2_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4" name="Google Shape;84;g3cbe46e498e_2_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cbe46e498e_2_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cbe46e498e_2_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8" name="Google Shape;88;g3cbe46e498e_2_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cbe46e498e_2_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cbe46e498e_2_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2" name="Google Shape;92;g3cbe46e498e_2_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cbe46e498e_2_1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3cbe46e498e_2_1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6" name="Google Shape;96;g3cbe46e498e_2_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be46e498e_2_1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cbe46e498e_2_1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0" name="Google Shape;100;g3cbe46e498e_2_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be46e498e_2_2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cbe46e498e_2_2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4" name="Google Shape;104;g3cbe46e498e_2_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be46e498e_2_2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cbe46e498e_2_2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8" name="Google Shape;108;g3cbe46e498e_2_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cbe46e498e_2_2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cbe46e498e_2_2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2" name="Google Shape;112;g3cbe46e498e_2_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cbe46e498e_2_3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cbe46e498e_2_3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6" name="Google Shape;116;g3cbe46e498e_2_3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be46e498e_2_3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cbe46e498e_2_3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0" name="Google Shape;120;g3cbe46e498e_2_3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0.png"/><Relationship Id="rId13" Type="http://schemas.openxmlformats.org/officeDocument/2006/relationships/image" Target="../media/image28.pn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Relationship Id="rId8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6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Relationship Id="rId4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64.png"/><Relationship Id="rId5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Relationship Id="rId4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Relationship Id="rId4" Type="http://schemas.openxmlformats.org/officeDocument/2006/relationships/image" Target="../media/image29.png"/><Relationship Id="rId5" Type="http://schemas.openxmlformats.org/officeDocument/2006/relationships/hyperlink" Target="https://consensus.app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openxmlformats.org/officeDocument/2006/relationships/image" Target="../media/image32.jpg"/><Relationship Id="rId7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3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6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Relationship Id="rId4" Type="http://schemas.openxmlformats.org/officeDocument/2006/relationships/image" Target="../media/image71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Relationship Id="rId4" Type="http://schemas.openxmlformats.org/officeDocument/2006/relationships/image" Target="../media/image65.png"/><Relationship Id="rId5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4.png"/><Relationship Id="rId4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g3cbe46e498e_0_0"/>
          <p:cNvGrpSpPr/>
          <p:nvPr/>
        </p:nvGrpSpPr>
        <p:grpSpPr>
          <a:xfrm>
            <a:off x="-2521600" y="-2446027"/>
            <a:ext cx="31892568" cy="24309178"/>
            <a:chOff x="1303498" y="4064021"/>
            <a:chExt cx="42523425" cy="32412237"/>
          </a:xfrm>
        </p:grpSpPr>
        <p:sp>
          <p:nvSpPr>
            <p:cNvPr id="127" name="Google Shape;127;g3cbe46e498e_0_0"/>
            <p:cNvSpPr/>
            <p:nvPr/>
          </p:nvSpPr>
          <p:spPr>
            <a:xfrm>
              <a:off x="1303498" y="4064021"/>
              <a:ext cx="24377900" cy="26393396"/>
            </a:xfrm>
            <a:custGeom>
              <a:rect b="b" l="l" r="r" t="t"/>
              <a:pathLst>
                <a:path extrusionOk="0" h="26393396" w="24377900">
                  <a:moveTo>
                    <a:pt x="0" y="0"/>
                  </a:moveTo>
                  <a:lnTo>
                    <a:pt x="24377900" y="0"/>
                  </a:lnTo>
                  <a:lnTo>
                    <a:pt x="24377900" y="26393396"/>
                  </a:lnTo>
                  <a:lnTo>
                    <a:pt x="0" y="263933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g3cbe46e498e_0_0"/>
            <p:cNvSpPr/>
            <p:nvPr/>
          </p:nvSpPr>
          <p:spPr>
            <a:xfrm rot="-6021362">
              <a:off x="14540401" y="6978265"/>
              <a:ext cx="26092717" cy="28249989"/>
            </a:xfrm>
            <a:custGeom>
              <a:rect b="b" l="l" r="r" t="t"/>
              <a:pathLst>
                <a:path extrusionOk="0" h="28212984" w="26058538">
                  <a:moveTo>
                    <a:pt x="0" y="0"/>
                  </a:moveTo>
                  <a:lnTo>
                    <a:pt x="26058537" y="0"/>
                  </a:lnTo>
                  <a:lnTo>
                    <a:pt x="26058537" y="28212984"/>
                  </a:lnTo>
                  <a:lnTo>
                    <a:pt x="0" y="282129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8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g3cbe46e498e_0_0"/>
            <p:cNvSpPr/>
            <p:nvPr/>
          </p:nvSpPr>
          <p:spPr>
            <a:xfrm>
              <a:off x="6098623" y="19149429"/>
              <a:ext cx="3061716" cy="2485838"/>
            </a:xfrm>
            <a:custGeom>
              <a:rect b="b" l="l" r="r" t="t"/>
              <a:pathLst>
                <a:path extrusionOk="0" h="2485838" w="3061716">
                  <a:moveTo>
                    <a:pt x="0" y="0"/>
                  </a:moveTo>
                  <a:lnTo>
                    <a:pt x="3061716" y="0"/>
                  </a:lnTo>
                  <a:lnTo>
                    <a:pt x="3061716" y="2485838"/>
                  </a:lnTo>
                  <a:lnTo>
                    <a:pt x="0" y="24858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g3cbe46e498e_0_0"/>
            <p:cNvSpPr/>
            <p:nvPr/>
          </p:nvSpPr>
          <p:spPr>
            <a:xfrm>
              <a:off x="15622826" y="19490874"/>
              <a:ext cx="3172708" cy="2378692"/>
            </a:xfrm>
            <a:custGeom>
              <a:rect b="b" l="l" r="r" t="t"/>
              <a:pathLst>
                <a:path extrusionOk="0" h="2378692" w="3172708">
                  <a:moveTo>
                    <a:pt x="0" y="0"/>
                  </a:moveTo>
                  <a:lnTo>
                    <a:pt x="3172708" y="0"/>
                  </a:lnTo>
                  <a:lnTo>
                    <a:pt x="3172708" y="2378692"/>
                  </a:lnTo>
                  <a:lnTo>
                    <a:pt x="0" y="23786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" name="Google Shape;131;g3cbe46e498e_0_0"/>
            <p:cNvSpPr/>
            <p:nvPr/>
          </p:nvSpPr>
          <p:spPr>
            <a:xfrm>
              <a:off x="26012714" y="19264585"/>
              <a:ext cx="2715470" cy="2732549"/>
            </a:xfrm>
            <a:custGeom>
              <a:rect b="b" l="l" r="r" t="t"/>
              <a:pathLst>
                <a:path extrusionOk="0" h="2732549" w="2715470">
                  <a:moveTo>
                    <a:pt x="0" y="0"/>
                  </a:moveTo>
                  <a:lnTo>
                    <a:pt x="2715470" y="0"/>
                  </a:lnTo>
                  <a:lnTo>
                    <a:pt x="2715470" y="2732549"/>
                  </a:lnTo>
                  <a:lnTo>
                    <a:pt x="0" y="27325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" name="Google Shape;132;g3cbe46e498e_0_0"/>
            <p:cNvSpPr txBox="1"/>
            <p:nvPr/>
          </p:nvSpPr>
          <p:spPr>
            <a:xfrm>
              <a:off x="6974087" y="10394884"/>
              <a:ext cx="26763900" cy="26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297"/>
                <a:buFont typeface="Arial"/>
                <a:buNone/>
              </a:pPr>
              <a:r>
                <a:rPr b="1" i="0" lang="en-US" sz="5297" u="none" cap="none" strike="noStrike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ERASMUS+ SEAL-NR: </a:t>
              </a:r>
              <a:endParaRPr b="1" i="0" sz="5297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297"/>
                <a:buFont typeface="Arial"/>
                <a:buNone/>
              </a:pPr>
              <a:r>
                <a:rPr b="1" i="0" lang="en-US" sz="5297" u="none" cap="none" strike="noStrike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Skills Enrichment for Adaptive Leadership in the New Reality </a:t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" name="Google Shape;133;g3cbe46e498e_0_0"/>
            <p:cNvSpPr txBox="1"/>
            <p:nvPr/>
          </p:nvSpPr>
          <p:spPr>
            <a:xfrm>
              <a:off x="16517459" y="14946482"/>
              <a:ext cx="40242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Warsaw University of Technology (WUT)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134;g3cbe46e498e_0_0"/>
            <p:cNvSpPr txBox="1"/>
            <p:nvPr/>
          </p:nvSpPr>
          <p:spPr>
            <a:xfrm>
              <a:off x="9347919" y="15087314"/>
              <a:ext cx="39759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International Balkan University (IBU)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g3cbe46e498e_0_0"/>
            <p:cNvSpPr txBox="1"/>
            <p:nvPr/>
          </p:nvSpPr>
          <p:spPr>
            <a:xfrm>
              <a:off x="9813867" y="19797117"/>
              <a:ext cx="56433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Mingachevir State University (MSU)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g3cbe46e498e_0_0"/>
            <p:cNvSpPr txBox="1"/>
            <p:nvPr/>
          </p:nvSpPr>
          <p:spPr>
            <a:xfrm>
              <a:off x="19164784" y="19986334"/>
              <a:ext cx="60834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Kyiv Education, Training and Youth Centre (KETY)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137;g3cbe46e498e_0_0"/>
            <p:cNvSpPr txBox="1"/>
            <p:nvPr/>
          </p:nvSpPr>
          <p:spPr>
            <a:xfrm>
              <a:off x="29150327" y="19797117"/>
              <a:ext cx="66198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Institute of Social and Economic Initiatives (ISEI)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138;g3cbe46e498e_0_0"/>
            <p:cNvSpPr txBox="1"/>
            <p:nvPr/>
          </p:nvSpPr>
          <p:spPr>
            <a:xfrm>
              <a:off x="30445663" y="14739358"/>
              <a:ext cx="61755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Kyiv National University of Technology and Design (KNUTD)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39" name="Google Shape;139;g3cbe46e498e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992031" y="5662248"/>
            <a:ext cx="2181225" cy="20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cbe46e498e_0_0"/>
          <p:cNvSpPr txBox="1"/>
          <p:nvPr/>
        </p:nvSpPr>
        <p:spPr>
          <a:xfrm>
            <a:off x="14383621" y="5869826"/>
            <a:ext cx="27108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Baltic Sea Academy (BSA)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g3cbe46e498e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779" y="5354123"/>
            <a:ext cx="2857899" cy="193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cbe46e498e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15057" y="5869826"/>
            <a:ext cx="2103775" cy="200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43" name="Google Shape;143;g3cbe46e498e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323015" y="5876307"/>
            <a:ext cx="14478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cbe46e498e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054439" y="209382"/>
            <a:ext cx="2363195" cy="114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cbe46e498e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10739" y="294834"/>
            <a:ext cx="3914923" cy="1382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d0d38f0a2c_2_28"/>
          <p:cNvSpPr/>
          <p:nvPr/>
        </p:nvSpPr>
        <p:spPr>
          <a:xfrm>
            <a:off x="5670748" y="1216408"/>
            <a:ext cx="82410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Ключові LMS-платформи для освіти</a:t>
            </a:r>
            <a:endParaRPr b="0" i="0" sz="3700" u="none" cap="none" strike="noStrike"/>
          </a:p>
        </p:txBody>
      </p:sp>
      <p:sp>
        <p:nvSpPr>
          <p:cNvPr id="324" name="Google Shape;324;g3d0d38f0a2c_2_28"/>
          <p:cNvSpPr/>
          <p:nvPr/>
        </p:nvSpPr>
        <p:spPr>
          <a:xfrm>
            <a:off x="1259897" y="1991126"/>
            <a:ext cx="2958000" cy="10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1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Moodle</a:t>
            </a:r>
            <a:endParaRPr b="0" i="0" sz="2800" u="none" cap="none" strike="noStrike"/>
          </a:p>
        </p:txBody>
      </p:sp>
      <p:sp>
        <p:nvSpPr>
          <p:cNvPr id="325" name="Google Shape;325;g3d0d38f0a2c_2_28"/>
          <p:cNvSpPr/>
          <p:nvPr/>
        </p:nvSpPr>
        <p:spPr>
          <a:xfrm>
            <a:off x="933725" y="3349953"/>
            <a:ext cx="58470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4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Найпопулярніша LMS у світі, широко використовується в українських університетах для курсів, тестів та матеріалів</a:t>
            </a:r>
            <a:endParaRPr b="0" i="0" sz="2900" u="none" cap="none" strike="noStrike"/>
          </a:p>
        </p:txBody>
      </p:sp>
      <p:pic>
        <p:nvPicPr>
          <p:cNvPr descr="preencoded.png" id="326" name="Google Shape;326;g3d0d38f0a2c_2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67873" y="9074547"/>
            <a:ext cx="8316119" cy="464145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d0d38f0a2c_2_28"/>
          <p:cNvSpPr/>
          <p:nvPr/>
        </p:nvSpPr>
        <p:spPr>
          <a:xfrm>
            <a:off x="14460737" y="13068300"/>
            <a:ext cx="2362597" cy="295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1800"/>
              <a:buFont typeface="Instrument Sans SemiBold"/>
              <a:buNone/>
            </a:pPr>
            <a:r>
              <a:rPr b="1" i="0" lang="en-US" sz="1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ILIAS</a:t>
            </a:r>
            <a:endParaRPr b="0" i="0" sz="1800" u="none" cap="none" strike="noStrike"/>
          </a:p>
        </p:txBody>
      </p:sp>
      <p:pic>
        <p:nvPicPr>
          <p:cNvPr id="328" name="Google Shape;328;g3d0d38f0a2c_2_28" title="Снимок экрана 2026-03-18 в 13.30.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1225" y="2029364"/>
            <a:ext cx="11477002" cy="527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d0d38f0a2c_2_28" title="Снимок экрана 2026-03-18 в 13.30.4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945" y="7069200"/>
            <a:ext cx="10618573" cy="4951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g3d0d38f0a2c_2_28"/>
          <p:cNvGrpSpPr/>
          <p:nvPr/>
        </p:nvGrpSpPr>
        <p:grpSpPr>
          <a:xfrm>
            <a:off x="174175" y="-877813"/>
            <a:ext cx="24383997" cy="1871934"/>
            <a:chOff x="0" y="-57150"/>
            <a:chExt cx="4816592" cy="244806"/>
          </a:xfrm>
        </p:grpSpPr>
        <p:sp>
          <p:nvSpPr>
            <p:cNvPr id="331" name="Google Shape;331;g3d0d38f0a2c_2_28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32" name="Google Shape;332;g3d0d38f0a2c_2_28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d0d38f0a2c_2_58"/>
          <p:cNvSpPr/>
          <p:nvPr/>
        </p:nvSpPr>
        <p:spPr>
          <a:xfrm>
            <a:off x="1322983" y="3680222"/>
            <a:ext cx="21738035" cy="23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Sakai та ILIAS: Альтернативи для специфічних потреб</a:t>
            </a:r>
            <a:endParaRPr b="0" i="0" sz="7400" u="none" cap="none" strike="noStrike"/>
          </a:p>
        </p:txBody>
      </p:sp>
      <p:sp>
        <p:nvSpPr>
          <p:cNvPr id="339" name="Google Shape;339;g3d0d38f0a2c_2_58"/>
          <p:cNvSpPr/>
          <p:nvPr/>
        </p:nvSpPr>
        <p:spPr>
          <a:xfrm>
            <a:off x="2929533" y="6798865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Sakai</a:t>
            </a:r>
            <a:endParaRPr b="0" i="0" sz="3700" u="none" cap="none" strike="noStrike"/>
          </a:p>
        </p:txBody>
      </p:sp>
      <p:sp>
        <p:nvSpPr>
          <p:cNvPr id="340" name="Google Shape;340;g3d0d38f0a2c_2_58"/>
          <p:cNvSpPr/>
          <p:nvPr/>
        </p:nvSpPr>
        <p:spPr>
          <a:xfrm>
            <a:off x="2929533" y="7616230"/>
            <a:ext cx="9026128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Хоча менш поширений в Україні, Sakai пропонує інтеграцію навчання з дослідницькими проєктами, що може бути цікаво для науково-орієнтованих закладів</a:t>
            </a:r>
            <a:endParaRPr b="0" i="0" sz="2900" u="none" cap="none" strike="noStrike"/>
          </a:p>
        </p:txBody>
      </p:sp>
      <p:sp>
        <p:nvSpPr>
          <p:cNvPr id="341" name="Google Shape;341;g3d0d38f0a2c_2_58"/>
          <p:cNvSpPr/>
          <p:nvPr/>
        </p:nvSpPr>
        <p:spPr>
          <a:xfrm>
            <a:off x="14034690" y="6798865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ILIAS</a:t>
            </a:r>
            <a:endParaRPr b="0" i="0" sz="3700" u="none" cap="none" strike="noStrike"/>
          </a:p>
        </p:txBody>
      </p:sp>
      <p:sp>
        <p:nvSpPr>
          <p:cNvPr id="342" name="Google Shape;342;g3d0d38f0a2c_2_58"/>
          <p:cNvSpPr/>
          <p:nvPr/>
        </p:nvSpPr>
        <p:spPr>
          <a:xfrm>
            <a:off x="14034690" y="7616230"/>
            <a:ext cx="9026327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Ця платформа відома своїми гнучкими інструментами оцінювання, що дозволяє створювати складні системи атестації та контролю знань</a:t>
            </a:r>
            <a:endParaRPr b="0" i="0" sz="2900" u="none" cap="none" strike="noStrike"/>
          </a:p>
        </p:txBody>
      </p:sp>
      <p:pic>
        <p:nvPicPr>
          <p:cNvPr id="343" name="Google Shape;343;g3d0d38f0a2c_2_58" title="Снимок экрана 2026-03-18 в 13.27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125" y="10035580"/>
            <a:ext cx="6705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d0d38f0a2c_2_58" title="Снимок экрана 2026-03-18 в 13.28.3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5650" y="10035575"/>
            <a:ext cx="10553700" cy="190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g3d0d38f0a2c_2_58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346" name="Google Shape;346;g3d0d38f0a2c_2_58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47" name="Google Shape;347;g3d0d38f0a2c_2_58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g3d0d38f0a2c_2_58" title="Знімок екрана 2026-03-18 о 14.50.4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4" name="Google Shape;354;g3d0d38f0a2c_2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d0d38f0a2c_2_69"/>
          <p:cNvSpPr/>
          <p:nvPr/>
        </p:nvSpPr>
        <p:spPr>
          <a:xfrm>
            <a:off x="1024930" y="1610915"/>
            <a:ext cx="13190140" cy="1830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3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5800"/>
              <a:buFont typeface="Instrument Sans SemiBold"/>
              <a:buNone/>
            </a:pPr>
            <a:r>
              <a:rPr b="1" i="0" lang="en-US" sz="5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Як університети використовують LMS?</a:t>
            </a:r>
            <a:endParaRPr b="0" i="0" sz="5800" u="none" cap="none" strike="noStrike"/>
          </a:p>
        </p:txBody>
      </p:sp>
      <p:sp>
        <p:nvSpPr>
          <p:cNvPr id="356" name="Google Shape;356;g3d0d38f0a2c_2_69"/>
          <p:cNvSpPr/>
          <p:nvPr/>
        </p:nvSpPr>
        <p:spPr>
          <a:xfrm>
            <a:off x="1024930" y="3781623"/>
            <a:ext cx="292695" cy="365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01</a:t>
            </a:r>
            <a:endParaRPr b="0" i="0" sz="2300" u="none" cap="none" strike="noStrike"/>
          </a:p>
        </p:txBody>
      </p:sp>
      <p:sp>
        <p:nvSpPr>
          <p:cNvPr id="357" name="Google Shape;357;g3d0d38f0a2c_2_69"/>
          <p:cNvSpPr/>
          <p:nvPr/>
        </p:nvSpPr>
        <p:spPr>
          <a:xfrm>
            <a:off x="1024930" y="4241007"/>
            <a:ext cx="13190140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d0d38f0a2c_2_69"/>
          <p:cNvSpPr/>
          <p:nvPr/>
        </p:nvSpPr>
        <p:spPr>
          <a:xfrm>
            <a:off x="1024930" y="4463455"/>
            <a:ext cx="3660973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Онлайн-курси</a:t>
            </a:r>
            <a:endParaRPr b="0" i="0" sz="2800" u="none" cap="none" strike="noStrike"/>
          </a:p>
        </p:txBody>
      </p:sp>
      <p:sp>
        <p:nvSpPr>
          <p:cNvPr id="359" name="Google Shape;359;g3d0d38f0a2c_2_69"/>
          <p:cNvSpPr/>
          <p:nvPr/>
        </p:nvSpPr>
        <p:spPr>
          <a:xfrm>
            <a:off x="1024930" y="5057180"/>
            <a:ext cx="13190140" cy="415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Повноцінні курси, доступні студентам з будь-якої точки світу</a:t>
            </a:r>
            <a:endParaRPr b="0" i="0" sz="2300" u="none" cap="none" strike="noStrike"/>
          </a:p>
        </p:txBody>
      </p:sp>
      <p:sp>
        <p:nvSpPr>
          <p:cNvPr id="360" name="Google Shape;360;g3d0d38f0a2c_2_69"/>
          <p:cNvSpPr/>
          <p:nvPr/>
        </p:nvSpPr>
        <p:spPr>
          <a:xfrm>
            <a:off x="1024930" y="5919192"/>
            <a:ext cx="292695" cy="365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02</a:t>
            </a:r>
            <a:endParaRPr b="0" i="0" sz="2300" u="none" cap="none" strike="noStrike"/>
          </a:p>
        </p:txBody>
      </p:sp>
      <p:sp>
        <p:nvSpPr>
          <p:cNvPr id="361" name="Google Shape;361;g3d0d38f0a2c_2_69"/>
          <p:cNvSpPr/>
          <p:nvPr/>
        </p:nvSpPr>
        <p:spPr>
          <a:xfrm>
            <a:off x="1024930" y="6378575"/>
            <a:ext cx="13190140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d0d38f0a2c_2_69"/>
          <p:cNvSpPr/>
          <p:nvPr/>
        </p:nvSpPr>
        <p:spPr>
          <a:xfrm>
            <a:off x="1024930" y="6601023"/>
            <a:ext cx="3660973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Змішане навчання</a:t>
            </a:r>
            <a:endParaRPr b="0" i="0" sz="2800" u="none" cap="none" strike="noStrike"/>
          </a:p>
        </p:txBody>
      </p:sp>
      <p:sp>
        <p:nvSpPr>
          <p:cNvPr id="363" name="Google Shape;363;g3d0d38f0a2c_2_69"/>
          <p:cNvSpPr/>
          <p:nvPr/>
        </p:nvSpPr>
        <p:spPr>
          <a:xfrm>
            <a:off x="1024930" y="7194748"/>
            <a:ext cx="13190140" cy="415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Комбінація онлайн-матеріалів та очних занять для гнучкості навчального процесу</a:t>
            </a:r>
            <a:endParaRPr b="0" i="0" sz="2300" u="none" cap="none" strike="noStrike"/>
          </a:p>
        </p:txBody>
      </p:sp>
      <p:sp>
        <p:nvSpPr>
          <p:cNvPr id="364" name="Google Shape;364;g3d0d38f0a2c_2_69"/>
          <p:cNvSpPr/>
          <p:nvPr/>
        </p:nvSpPr>
        <p:spPr>
          <a:xfrm>
            <a:off x="1024930" y="8056762"/>
            <a:ext cx="292695" cy="365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03</a:t>
            </a:r>
            <a:endParaRPr b="0" i="0" sz="2300" u="none" cap="none" strike="noStrike"/>
          </a:p>
        </p:txBody>
      </p:sp>
      <p:sp>
        <p:nvSpPr>
          <p:cNvPr id="365" name="Google Shape;365;g3d0d38f0a2c_2_69"/>
          <p:cNvSpPr/>
          <p:nvPr/>
        </p:nvSpPr>
        <p:spPr>
          <a:xfrm>
            <a:off x="1024930" y="8516143"/>
            <a:ext cx="13190140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d0d38f0a2c_2_69"/>
          <p:cNvSpPr/>
          <p:nvPr/>
        </p:nvSpPr>
        <p:spPr>
          <a:xfrm>
            <a:off x="1024930" y="8738592"/>
            <a:ext cx="3970933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Дистанційні програми</a:t>
            </a:r>
            <a:endParaRPr b="0" i="0" sz="2800" u="none" cap="none" strike="noStrike"/>
          </a:p>
        </p:txBody>
      </p:sp>
      <p:sp>
        <p:nvSpPr>
          <p:cNvPr id="367" name="Google Shape;367;g3d0d38f0a2c_2_69"/>
          <p:cNvSpPr/>
          <p:nvPr/>
        </p:nvSpPr>
        <p:spPr>
          <a:xfrm>
            <a:off x="1024930" y="9332317"/>
            <a:ext cx="13190140" cy="415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Повна реалізація освітніх програм в онлайн-форматі</a:t>
            </a:r>
            <a:endParaRPr b="0" i="0" sz="2300" u="none" cap="none" strike="noStrike"/>
          </a:p>
        </p:txBody>
      </p:sp>
      <p:sp>
        <p:nvSpPr>
          <p:cNvPr id="368" name="Google Shape;368;g3d0d38f0a2c_2_69"/>
          <p:cNvSpPr/>
          <p:nvPr/>
        </p:nvSpPr>
        <p:spPr>
          <a:xfrm>
            <a:off x="1024930" y="10194330"/>
            <a:ext cx="292695" cy="365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04</a:t>
            </a:r>
            <a:endParaRPr b="0" i="0" sz="2300" u="none" cap="none" strike="noStrike"/>
          </a:p>
        </p:txBody>
      </p:sp>
      <p:sp>
        <p:nvSpPr>
          <p:cNvPr id="369" name="Google Shape;369;g3d0d38f0a2c_2_69"/>
          <p:cNvSpPr/>
          <p:nvPr/>
        </p:nvSpPr>
        <p:spPr>
          <a:xfrm>
            <a:off x="1024930" y="10653713"/>
            <a:ext cx="13190140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d0d38f0a2c_2_69"/>
          <p:cNvSpPr/>
          <p:nvPr/>
        </p:nvSpPr>
        <p:spPr>
          <a:xfrm>
            <a:off x="1024930" y="10876162"/>
            <a:ext cx="3660973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Підтримка студентів</a:t>
            </a:r>
            <a:endParaRPr b="0" i="0" sz="2800" u="none" cap="none" strike="noStrike"/>
          </a:p>
        </p:txBody>
      </p:sp>
      <p:sp>
        <p:nvSpPr>
          <p:cNvPr id="371" name="Google Shape;371;g3d0d38f0a2c_2_69"/>
          <p:cNvSpPr/>
          <p:nvPr/>
        </p:nvSpPr>
        <p:spPr>
          <a:xfrm>
            <a:off x="1024930" y="11469887"/>
            <a:ext cx="13190140" cy="415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Надання доступу до розкладу, оцінок, навчальних матеріалів та комунікації з викладачами</a:t>
            </a:r>
            <a:endParaRPr b="0" i="0" sz="2300" u="none" cap="none" strike="noStrike"/>
          </a:p>
        </p:txBody>
      </p:sp>
      <p:grpSp>
        <p:nvGrpSpPr>
          <p:cNvPr id="372" name="Google Shape;372;g3d0d38f0a2c_2_69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373" name="Google Shape;373;g3d0d38f0a2c_2_69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74" name="Google Shape;374;g3d0d38f0a2c_2_69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d0d38f0a2c_2_91"/>
          <p:cNvSpPr/>
          <p:nvPr/>
        </p:nvSpPr>
        <p:spPr>
          <a:xfrm>
            <a:off x="1322983" y="2720975"/>
            <a:ext cx="14828838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Інші цифрові рішення для освіти</a:t>
            </a:r>
            <a:endParaRPr b="0" i="0" sz="7400" u="none" cap="none" strike="noStrike"/>
          </a:p>
        </p:txBody>
      </p:sp>
      <p:sp>
        <p:nvSpPr>
          <p:cNvPr id="381" name="Google Shape;381;g3d0d38f0a2c_2_91"/>
          <p:cNvSpPr/>
          <p:nvPr/>
        </p:nvSpPr>
        <p:spPr>
          <a:xfrm>
            <a:off x="1322983" y="4658320"/>
            <a:ext cx="6993930" cy="6336507"/>
          </a:xfrm>
          <a:prstGeom prst="roundRect">
            <a:avLst>
              <a:gd fmla="val 5370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d0d38f0a2c_2_91"/>
          <p:cNvSpPr/>
          <p:nvPr/>
        </p:nvSpPr>
        <p:spPr>
          <a:xfrm>
            <a:off x="1701007" y="503634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83" name="Google Shape;383;g3d0d38f0a2c_2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2950" y="534808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d0d38f0a2c_2_91"/>
          <p:cNvSpPr/>
          <p:nvPr/>
        </p:nvSpPr>
        <p:spPr>
          <a:xfrm>
            <a:off x="1701007" y="654843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LTime</a:t>
            </a:r>
            <a:endParaRPr b="0" i="0" sz="3700" u="none" cap="none" strike="noStrike"/>
          </a:p>
        </p:txBody>
      </p:sp>
      <p:sp>
        <p:nvSpPr>
          <p:cNvPr id="385" name="Google Shape;385;g3d0d38f0a2c_2_91"/>
          <p:cNvSpPr/>
          <p:nvPr/>
        </p:nvSpPr>
        <p:spPr>
          <a:xfrm>
            <a:off x="1701007" y="736580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Інноваційна LMS-платформа для шкіл з функціями автоматизації, онлайн-оплати та інтелектуальним помічником</a:t>
            </a:r>
            <a:endParaRPr b="0" i="0" sz="2900" u="none" cap="none" strike="noStrike"/>
          </a:p>
        </p:txBody>
      </p:sp>
      <p:sp>
        <p:nvSpPr>
          <p:cNvPr id="386" name="Google Shape;386;g3d0d38f0a2c_2_91"/>
          <p:cNvSpPr/>
          <p:nvPr/>
        </p:nvSpPr>
        <p:spPr>
          <a:xfrm>
            <a:off x="1701007" y="10011965"/>
            <a:ext cx="623788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ltime.com.ua</a:t>
            </a:r>
            <a:endParaRPr b="0" i="0" sz="2900" u="none" cap="none" strike="noStrike"/>
          </a:p>
        </p:txBody>
      </p:sp>
      <p:sp>
        <p:nvSpPr>
          <p:cNvPr id="387" name="Google Shape;387;g3d0d38f0a2c_2_91"/>
          <p:cNvSpPr/>
          <p:nvPr/>
        </p:nvSpPr>
        <p:spPr>
          <a:xfrm>
            <a:off x="8694937" y="4658320"/>
            <a:ext cx="6993930" cy="6336507"/>
          </a:xfrm>
          <a:prstGeom prst="roundRect">
            <a:avLst>
              <a:gd fmla="val 5370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d0d38f0a2c_2_91"/>
          <p:cNvSpPr/>
          <p:nvPr/>
        </p:nvSpPr>
        <p:spPr>
          <a:xfrm>
            <a:off x="9072960" y="503634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89" name="Google Shape;389;g3d0d38f0a2c_2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4903" y="534808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3d0d38f0a2c_2_91"/>
          <p:cNvSpPr/>
          <p:nvPr/>
        </p:nvSpPr>
        <p:spPr>
          <a:xfrm>
            <a:off x="9072960" y="654843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eZVO</a:t>
            </a:r>
            <a:endParaRPr b="0" i="0" sz="3700" u="none" cap="none" strike="noStrike"/>
          </a:p>
        </p:txBody>
      </p:sp>
      <p:sp>
        <p:nvSpPr>
          <p:cNvPr id="391" name="Google Shape;391;g3d0d38f0a2c_2_91"/>
          <p:cNvSpPr/>
          <p:nvPr/>
        </p:nvSpPr>
        <p:spPr>
          <a:xfrm>
            <a:off x="9072960" y="736580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Система управління освітнім процесом для університетів, що інтегрується з державними сервісами</a:t>
            </a:r>
            <a:endParaRPr b="0" i="0" sz="2900" u="none" cap="none" strike="noStrike"/>
          </a:p>
        </p:txBody>
      </p:sp>
      <p:sp>
        <p:nvSpPr>
          <p:cNvPr id="392" name="Google Shape;392;g3d0d38f0a2c_2_91"/>
          <p:cNvSpPr/>
          <p:nvPr/>
        </p:nvSpPr>
        <p:spPr>
          <a:xfrm>
            <a:off x="9072960" y="10011965"/>
            <a:ext cx="623788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ezvo.io</a:t>
            </a:r>
            <a:endParaRPr b="0" i="0" sz="2900" u="none" cap="none" strike="noStrike"/>
          </a:p>
        </p:txBody>
      </p:sp>
      <p:sp>
        <p:nvSpPr>
          <p:cNvPr id="393" name="Google Shape;393;g3d0d38f0a2c_2_91"/>
          <p:cNvSpPr/>
          <p:nvPr/>
        </p:nvSpPr>
        <p:spPr>
          <a:xfrm>
            <a:off x="16066888" y="4658320"/>
            <a:ext cx="6993930" cy="6336507"/>
          </a:xfrm>
          <a:prstGeom prst="roundRect">
            <a:avLst>
              <a:gd fmla="val 5370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d0d38f0a2c_2_91"/>
          <p:cNvSpPr/>
          <p:nvPr/>
        </p:nvSpPr>
        <p:spPr>
          <a:xfrm>
            <a:off x="16444913" y="503634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5" name="Google Shape;395;g3d0d38f0a2c_2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6857" y="534808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d0d38f0a2c_2_91"/>
          <p:cNvSpPr/>
          <p:nvPr/>
        </p:nvSpPr>
        <p:spPr>
          <a:xfrm>
            <a:off x="16444913" y="654843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MyLNTU</a:t>
            </a:r>
            <a:endParaRPr b="0" i="0" sz="3700" u="none" cap="none" strike="noStrike"/>
          </a:p>
        </p:txBody>
      </p:sp>
      <p:sp>
        <p:nvSpPr>
          <p:cNvPr id="397" name="Google Shape;397;g3d0d38f0a2c_2_91"/>
          <p:cNvSpPr/>
          <p:nvPr/>
        </p:nvSpPr>
        <p:spPr>
          <a:xfrm>
            <a:off x="16444913" y="7365802"/>
            <a:ext cx="6237883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Цифрова платформа Луцького національного технічного університету</a:t>
            </a:r>
            <a:endParaRPr b="0" i="0" sz="2900" u="none" cap="none" strike="noStrike"/>
          </a:p>
        </p:txBody>
      </p:sp>
      <p:sp>
        <p:nvSpPr>
          <p:cNvPr id="398" name="Google Shape;398;g3d0d38f0a2c_2_91"/>
          <p:cNvSpPr/>
          <p:nvPr/>
        </p:nvSpPr>
        <p:spPr>
          <a:xfrm>
            <a:off x="16444913" y="9407128"/>
            <a:ext cx="623788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e.lntu.edu.ua</a:t>
            </a:r>
            <a:endParaRPr b="0" i="0" sz="2900" u="none" cap="none" strike="noStrike"/>
          </a:p>
        </p:txBody>
      </p:sp>
      <p:grpSp>
        <p:nvGrpSpPr>
          <p:cNvPr id="399" name="Google Shape;399;g3d0d38f0a2c_2_91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400" name="Google Shape;400;g3d0d38f0a2c_2_91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401" name="Google Shape;401;g3d0d38f0a2c_2_91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3d0d38f0a2c_2_91" title="Знімок екрана 2026-03-18 о 14.50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8" name="Google Shape;408;g3d0d38f0a2c_2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d0d38f0a2c_2_114"/>
          <p:cNvSpPr/>
          <p:nvPr/>
        </p:nvSpPr>
        <p:spPr>
          <a:xfrm>
            <a:off x="843558" y="1850827"/>
            <a:ext cx="8674100" cy="753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785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700"/>
              <a:buFont typeface="Instrument Sans SemiBold"/>
              <a:buNone/>
            </a:pPr>
            <a:r>
              <a:rPr b="1" i="0" lang="en-US" sz="47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Переваги впровадження LMS</a:t>
            </a:r>
            <a:endParaRPr b="0" i="0" sz="4700" u="none" cap="none" strike="noStrike"/>
          </a:p>
        </p:txBody>
      </p:sp>
      <p:sp>
        <p:nvSpPr>
          <p:cNvPr id="410" name="Google Shape;410;g3d0d38f0a2c_2_114"/>
          <p:cNvSpPr/>
          <p:nvPr/>
        </p:nvSpPr>
        <p:spPr>
          <a:xfrm>
            <a:off x="843558" y="2834283"/>
            <a:ext cx="13552885" cy="2142530"/>
          </a:xfrm>
          <a:prstGeom prst="roundRect">
            <a:avLst>
              <a:gd fmla="val 10124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d0d38f0a2c_2_114"/>
          <p:cNvSpPr/>
          <p:nvPr/>
        </p:nvSpPr>
        <p:spPr>
          <a:xfrm>
            <a:off x="1084462" y="3075187"/>
            <a:ext cx="722908" cy="722908"/>
          </a:xfrm>
          <a:prstGeom prst="roundRect">
            <a:avLst>
              <a:gd fmla="val 21079403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2" name="Google Shape;412;g3d0d38f0a2c_2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295" y="3274020"/>
            <a:ext cx="325238" cy="3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d0d38f0a2c_2_114"/>
          <p:cNvSpPr/>
          <p:nvPr/>
        </p:nvSpPr>
        <p:spPr>
          <a:xfrm>
            <a:off x="1084462" y="3951685"/>
            <a:ext cx="3012678" cy="37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Доступність</a:t>
            </a:r>
            <a:endParaRPr b="0" i="0" sz="2300" u="none" cap="none" strike="noStrike"/>
          </a:p>
        </p:txBody>
      </p:sp>
      <p:sp>
        <p:nvSpPr>
          <p:cNvPr id="414" name="Google Shape;414;g3d0d38f0a2c_2_114"/>
          <p:cNvSpPr/>
          <p:nvPr/>
        </p:nvSpPr>
        <p:spPr>
          <a:xfrm>
            <a:off x="1084462" y="4420195"/>
            <a:ext cx="13071078" cy="31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Навчальні матеріали доступні 24/7 з будь-якого пристрою</a:t>
            </a:r>
            <a:endParaRPr b="0" i="0" sz="1800" u="none" cap="none" strike="noStrike"/>
          </a:p>
        </p:txBody>
      </p:sp>
      <p:sp>
        <p:nvSpPr>
          <p:cNvPr id="415" name="Google Shape;415;g3d0d38f0a2c_2_114"/>
          <p:cNvSpPr/>
          <p:nvPr/>
        </p:nvSpPr>
        <p:spPr>
          <a:xfrm>
            <a:off x="843558" y="5130403"/>
            <a:ext cx="13552885" cy="2142530"/>
          </a:xfrm>
          <a:prstGeom prst="roundRect">
            <a:avLst>
              <a:gd fmla="val 10124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3d0d38f0a2c_2_114"/>
          <p:cNvSpPr/>
          <p:nvPr/>
        </p:nvSpPr>
        <p:spPr>
          <a:xfrm>
            <a:off x="1084462" y="5371307"/>
            <a:ext cx="722908" cy="722908"/>
          </a:xfrm>
          <a:prstGeom prst="roundRect">
            <a:avLst>
              <a:gd fmla="val 21079403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7" name="Google Shape;417;g3d0d38f0a2c_2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295" y="5570140"/>
            <a:ext cx="325238" cy="3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d0d38f0a2c_2_114"/>
          <p:cNvSpPr/>
          <p:nvPr/>
        </p:nvSpPr>
        <p:spPr>
          <a:xfrm>
            <a:off x="1084462" y="6247805"/>
            <a:ext cx="3012678" cy="37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Гнучкість</a:t>
            </a:r>
            <a:endParaRPr b="0" i="0" sz="2300" u="none" cap="none" strike="noStrike"/>
          </a:p>
        </p:txBody>
      </p:sp>
      <p:sp>
        <p:nvSpPr>
          <p:cNvPr id="419" name="Google Shape;419;g3d0d38f0a2c_2_114"/>
          <p:cNvSpPr/>
          <p:nvPr/>
        </p:nvSpPr>
        <p:spPr>
          <a:xfrm>
            <a:off x="1084462" y="6716315"/>
            <a:ext cx="13071078" cy="31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Можливість навчатися у власному темпі та за індивідуальним графіком</a:t>
            </a:r>
            <a:endParaRPr b="0" i="0" sz="1800" u="none" cap="none" strike="noStrike"/>
          </a:p>
        </p:txBody>
      </p:sp>
      <p:sp>
        <p:nvSpPr>
          <p:cNvPr id="420" name="Google Shape;420;g3d0d38f0a2c_2_114"/>
          <p:cNvSpPr/>
          <p:nvPr/>
        </p:nvSpPr>
        <p:spPr>
          <a:xfrm>
            <a:off x="843558" y="7426523"/>
            <a:ext cx="13552885" cy="2142530"/>
          </a:xfrm>
          <a:prstGeom prst="roundRect">
            <a:avLst>
              <a:gd fmla="val 10124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d0d38f0a2c_2_114"/>
          <p:cNvSpPr/>
          <p:nvPr/>
        </p:nvSpPr>
        <p:spPr>
          <a:xfrm>
            <a:off x="1084462" y="7667427"/>
            <a:ext cx="722908" cy="722908"/>
          </a:xfrm>
          <a:prstGeom prst="roundRect">
            <a:avLst>
              <a:gd fmla="val 21079403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22" name="Google Shape;422;g3d0d38f0a2c_2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295" y="7866262"/>
            <a:ext cx="325238" cy="3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3d0d38f0a2c_2_114"/>
          <p:cNvSpPr/>
          <p:nvPr/>
        </p:nvSpPr>
        <p:spPr>
          <a:xfrm>
            <a:off x="1084462" y="8543925"/>
            <a:ext cx="3012678" cy="37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Ефективність</a:t>
            </a:r>
            <a:endParaRPr b="0" i="0" sz="2300" u="none" cap="none" strike="noStrike"/>
          </a:p>
        </p:txBody>
      </p:sp>
      <p:sp>
        <p:nvSpPr>
          <p:cNvPr id="424" name="Google Shape;424;g3d0d38f0a2c_2_114"/>
          <p:cNvSpPr/>
          <p:nvPr/>
        </p:nvSpPr>
        <p:spPr>
          <a:xfrm>
            <a:off x="1084462" y="9012437"/>
            <a:ext cx="13071078" cy="31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Автоматизація рутинних завдань звільняє час викладачів</a:t>
            </a:r>
            <a:endParaRPr b="0" i="0" sz="1800" u="none" cap="none" strike="noStrike"/>
          </a:p>
        </p:txBody>
      </p:sp>
      <p:sp>
        <p:nvSpPr>
          <p:cNvPr id="425" name="Google Shape;425;g3d0d38f0a2c_2_114"/>
          <p:cNvSpPr/>
          <p:nvPr/>
        </p:nvSpPr>
        <p:spPr>
          <a:xfrm>
            <a:off x="843558" y="9722643"/>
            <a:ext cx="13552885" cy="2142530"/>
          </a:xfrm>
          <a:prstGeom prst="roundRect">
            <a:avLst>
              <a:gd fmla="val 10124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3d0d38f0a2c_2_114"/>
          <p:cNvSpPr/>
          <p:nvPr/>
        </p:nvSpPr>
        <p:spPr>
          <a:xfrm>
            <a:off x="1084462" y="9963547"/>
            <a:ext cx="722908" cy="722908"/>
          </a:xfrm>
          <a:prstGeom prst="roundRect">
            <a:avLst>
              <a:gd fmla="val 21079403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27" name="Google Shape;427;g3d0d38f0a2c_2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295" y="10162382"/>
            <a:ext cx="325238" cy="3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d0d38f0a2c_2_114"/>
          <p:cNvSpPr/>
          <p:nvPr/>
        </p:nvSpPr>
        <p:spPr>
          <a:xfrm>
            <a:off x="1084462" y="10840045"/>
            <a:ext cx="3012678" cy="37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Інтерактивність</a:t>
            </a:r>
            <a:endParaRPr b="0" i="0" sz="2300" u="none" cap="none" strike="noStrike"/>
          </a:p>
        </p:txBody>
      </p:sp>
      <p:sp>
        <p:nvSpPr>
          <p:cNvPr id="429" name="Google Shape;429;g3d0d38f0a2c_2_114"/>
          <p:cNvSpPr/>
          <p:nvPr/>
        </p:nvSpPr>
        <p:spPr>
          <a:xfrm>
            <a:off x="1084462" y="11308557"/>
            <a:ext cx="13071078" cy="31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Покращена комунікація між студентами та викладачами</a:t>
            </a:r>
            <a:endParaRPr b="0" i="0" sz="1800" u="none" cap="none" strike="noStrike"/>
          </a:p>
        </p:txBody>
      </p:sp>
      <p:grpSp>
        <p:nvGrpSpPr>
          <p:cNvPr id="430" name="Google Shape;430;g3d0d38f0a2c_2_114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431" name="Google Shape;431;g3d0d38f0a2c_2_114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432" name="Google Shape;432;g3d0d38f0a2c_2_114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8" name="Google Shape;438;g3d0d38f0a2c_2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3d0d38f0a2c_2_140"/>
          <p:cNvSpPr/>
          <p:nvPr/>
        </p:nvSpPr>
        <p:spPr>
          <a:xfrm>
            <a:off x="1322983" y="2581672"/>
            <a:ext cx="10867033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Майбутнє LMS в Україні</a:t>
            </a:r>
            <a:endParaRPr b="0" i="0" sz="7400" u="none" cap="none" strike="noStrike"/>
          </a:p>
        </p:txBody>
      </p:sp>
      <p:pic>
        <p:nvPicPr>
          <p:cNvPr descr="preencoded.png" id="440" name="Google Shape;440;g3d0d38f0a2c_2_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983" y="4329907"/>
            <a:ext cx="1890117" cy="226814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d0d38f0a2c_2_140"/>
          <p:cNvSpPr/>
          <p:nvPr/>
        </p:nvSpPr>
        <p:spPr>
          <a:xfrm>
            <a:off x="3591123" y="4707930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Зростання</a:t>
            </a:r>
            <a:endParaRPr b="0" i="0" sz="3700" u="none" cap="none" strike="noStrike"/>
          </a:p>
        </p:txBody>
      </p:sp>
      <p:sp>
        <p:nvSpPr>
          <p:cNvPr id="442" name="Google Shape;442;g3d0d38f0a2c_2_140"/>
          <p:cNvSpPr/>
          <p:nvPr/>
        </p:nvSpPr>
        <p:spPr>
          <a:xfrm>
            <a:off x="3591123" y="5525293"/>
            <a:ext cx="1032589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Популярність змішаного та дистанційного навчання</a:t>
            </a:r>
            <a:endParaRPr b="0" i="0" sz="2900" u="none" cap="none" strike="noStrike"/>
          </a:p>
        </p:txBody>
      </p:sp>
      <p:pic>
        <p:nvPicPr>
          <p:cNvPr descr="preencoded.png" id="443" name="Google Shape;443;g3d0d38f0a2c_2_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2983" y="6598047"/>
            <a:ext cx="1890117" cy="226814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3d0d38f0a2c_2_140"/>
          <p:cNvSpPr/>
          <p:nvPr/>
        </p:nvSpPr>
        <p:spPr>
          <a:xfrm>
            <a:off x="3591123" y="6976070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Інтеграція</a:t>
            </a:r>
            <a:endParaRPr b="0" i="0" sz="3700" u="none" cap="none" strike="noStrike"/>
          </a:p>
        </p:txBody>
      </p:sp>
      <p:sp>
        <p:nvSpPr>
          <p:cNvPr id="445" name="Google Shape;445;g3d0d38f0a2c_2_140"/>
          <p:cNvSpPr/>
          <p:nvPr/>
        </p:nvSpPr>
        <p:spPr>
          <a:xfrm>
            <a:off x="3591123" y="7793435"/>
            <a:ext cx="1032589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Розвиток з іншими цифровими сервісами</a:t>
            </a:r>
            <a:endParaRPr b="0" i="0" sz="2900" u="none" cap="none" strike="noStrike"/>
          </a:p>
        </p:txBody>
      </p:sp>
      <p:pic>
        <p:nvPicPr>
          <p:cNvPr descr="preencoded.png" id="446" name="Google Shape;446;g3d0d38f0a2c_2_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22983" y="8866188"/>
            <a:ext cx="1890117" cy="226814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d0d38f0a2c_2_140"/>
          <p:cNvSpPr/>
          <p:nvPr/>
        </p:nvSpPr>
        <p:spPr>
          <a:xfrm>
            <a:off x="3591123" y="9244212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AI</a:t>
            </a:r>
            <a:endParaRPr b="0" i="0" sz="3700" u="none" cap="none" strike="noStrike"/>
          </a:p>
        </p:txBody>
      </p:sp>
      <p:sp>
        <p:nvSpPr>
          <p:cNvPr id="448" name="Google Shape;448;g3d0d38f0a2c_2_140"/>
          <p:cNvSpPr/>
          <p:nvPr/>
        </p:nvSpPr>
        <p:spPr>
          <a:xfrm>
            <a:off x="3591123" y="10061575"/>
            <a:ext cx="10325893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Персоналізація навчання та автоматизація</a:t>
            </a:r>
            <a:endParaRPr b="0" i="0" sz="2900" u="none" cap="none" strike="noStrike"/>
          </a:p>
        </p:txBody>
      </p:sp>
      <p:grpSp>
        <p:nvGrpSpPr>
          <p:cNvPr id="449" name="Google Shape;449;g3d0d38f0a2c_2_140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450" name="Google Shape;450;g3d0d38f0a2c_2_140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451" name="Google Shape;451;g3d0d38f0a2c_2_140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57" name="Google Shape;457;g3d0d38f0a2c_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d0d38f0a2c_4_0"/>
          <p:cNvSpPr/>
          <p:nvPr/>
        </p:nvSpPr>
        <p:spPr>
          <a:xfrm>
            <a:off x="10466983" y="4788297"/>
            <a:ext cx="12594035" cy="23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Популярні AI-інструменти у сучасній освіті</a:t>
            </a:r>
            <a:endParaRPr b="0" i="0" sz="7400" u="none" cap="none" strike="noStrike"/>
          </a:p>
        </p:txBody>
      </p:sp>
      <p:sp>
        <p:nvSpPr>
          <p:cNvPr id="459" name="Google Shape;459;g3d0d38f0a2c_4_0"/>
          <p:cNvSpPr/>
          <p:nvPr/>
        </p:nvSpPr>
        <p:spPr>
          <a:xfrm>
            <a:off x="10466983" y="7717830"/>
            <a:ext cx="12594035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Гід для викладачів: як технології штучного інтелекту трансформують навчання, наукові дослідження та управління освітнім процесом</a:t>
            </a:r>
            <a:endParaRPr b="0" i="0" sz="2900" u="none" cap="none" strike="noStrike"/>
          </a:p>
        </p:txBody>
      </p:sp>
      <p:grpSp>
        <p:nvGrpSpPr>
          <p:cNvPr id="460" name="Google Shape;460;g3d0d38f0a2c_4_0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461" name="Google Shape;461;g3d0d38f0a2c_4_0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462" name="Google Shape;462;g3d0d38f0a2c_4_0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3" name="Google Shape;463;g3d0d38f0a2c_4_0" title="Знімок екрана 2026-03-18 о 14.50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d0d38f0a2c_4_8"/>
          <p:cNvSpPr/>
          <p:nvPr/>
        </p:nvSpPr>
        <p:spPr>
          <a:xfrm>
            <a:off x="1322983" y="1303537"/>
            <a:ext cx="18432662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AI для навчання та пояснення матеріалу</a:t>
            </a:r>
            <a:endParaRPr b="0" i="0" sz="7400" u="none" cap="none" strike="noStrike"/>
          </a:p>
        </p:txBody>
      </p:sp>
      <p:sp>
        <p:nvSpPr>
          <p:cNvPr id="470" name="Google Shape;470;g3d0d38f0a2c_4_8"/>
          <p:cNvSpPr/>
          <p:nvPr/>
        </p:nvSpPr>
        <p:spPr>
          <a:xfrm>
            <a:off x="1322983" y="3240882"/>
            <a:ext cx="21738035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Сучасні інструменти допомагають студентам розуміти складні концепції та працювати з великою кількістю інформації</a:t>
            </a:r>
            <a:endParaRPr b="0" i="0" sz="2900" u="none" cap="none" strike="noStrike"/>
          </a:p>
        </p:txBody>
      </p:sp>
      <p:sp>
        <p:nvSpPr>
          <p:cNvPr id="471" name="Google Shape;471;g3d0d38f0a2c_4_8"/>
          <p:cNvSpPr/>
          <p:nvPr/>
        </p:nvSpPr>
        <p:spPr>
          <a:xfrm>
            <a:off x="1322983" y="4270970"/>
            <a:ext cx="6993930" cy="5504855"/>
          </a:xfrm>
          <a:prstGeom prst="roundRect">
            <a:avLst>
              <a:gd fmla="val 6181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3d0d38f0a2c_4_8"/>
          <p:cNvSpPr/>
          <p:nvPr/>
        </p:nvSpPr>
        <p:spPr>
          <a:xfrm>
            <a:off x="1701007" y="4648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3" name="Google Shape;473;g3d0d38f0a2c_4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2950" y="4960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d0d38f0a2c_4_8"/>
          <p:cNvSpPr/>
          <p:nvPr/>
        </p:nvSpPr>
        <p:spPr>
          <a:xfrm>
            <a:off x="1701007" y="616108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ChatGPT</a:t>
            </a:r>
            <a:endParaRPr b="0" i="0" sz="3700" u="none" cap="none" strike="noStrike"/>
          </a:p>
        </p:txBody>
      </p:sp>
      <p:sp>
        <p:nvSpPr>
          <p:cNvPr id="475" name="Google Shape;475;g3d0d38f0a2c_4_8"/>
          <p:cNvSpPr/>
          <p:nvPr/>
        </p:nvSpPr>
        <p:spPr>
          <a:xfrm>
            <a:off x="1701007" y="697845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Пояснення складних тем простими словами, генерація ідей для проектів, допомога у написанні есе та статей</a:t>
            </a:r>
            <a:endParaRPr b="0" i="0" sz="2900" u="none" cap="none" strike="noStrike"/>
          </a:p>
        </p:txBody>
      </p:sp>
      <p:sp>
        <p:nvSpPr>
          <p:cNvPr id="476" name="Google Shape;476;g3d0d38f0a2c_4_8"/>
          <p:cNvSpPr/>
          <p:nvPr/>
        </p:nvSpPr>
        <p:spPr>
          <a:xfrm>
            <a:off x="8694937" y="4270970"/>
            <a:ext cx="6993930" cy="5504855"/>
          </a:xfrm>
          <a:prstGeom prst="roundRect">
            <a:avLst>
              <a:gd fmla="val 6181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3d0d38f0a2c_4_8"/>
          <p:cNvSpPr/>
          <p:nvPr/>
        </p:nvSpPr>
        <p:spPr>
          <a:xfrm>
            <a:off x="9072960" y="4648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8" name="Google Shape;478;g3d0d38f0a2c_4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4903" y="4960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d0d38f0a2c_4_8"/>
          <p:cNvSpPr/>
          <p:nvPr/>
        </p:nvSpPr>
        <p:spPr>
          <a:xfrm>
            <a:off x="9072960" y="616108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Claude</a:t>
            </a:r>
            <a:endParaRPr b="0" i="0" sz="3700" u="none" cap="none" strike="noStrike"/>
          </a:p>
        </p:txBody>
      </p:sp>
      <p:sp>
        <p:nvSpPr>
          <p:cNvPr id="480" name="Google Shape;480;g3d0d38f0a2c_4_8"/>
          <p:cNvSpPr/>
          <p:nvPr/>
        </p:nvSpPr>
        <p:spPr>
          <a:xfrm>
            <a:off x="9072960" y="697845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Аналіз та обробка великих текстів, робота з науковими статтями, глибоке розуміння контексту</a:t>
            </a:r>
            <a:endParaRPr b="0" i="0" sz="2900" u="none" cap="none" strike="noStrike"/>
          </a:p>
        </p:txBody>
      </p:sp>
      <p:sp>
        <p:nvSpPr>
          <p:cNvPr id="481" name="Google Shape;481;g3d0d38f0a2c_4_8"/>
          <p:cNvSpPr/>
          <p:nvPr/>
        </p:nvSpPr>
        <p:spPr>
          <a:xfrm>
            <a:off x="16066888" y="4270970"/>
            <a:ext cx="6993930" cy="5504855"/>
          </a:xfrm>
          <a:prstGeom prst="roundRect">
            <a:avLst>
              <a:gd fmla="val 6181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3d0d38f0a2c_4_8"/>
          <p:cNvSpPr/>
          <p:nvPr/>
        </p:nvSpPr>
        <p:spPr>
          <a:xfrm>
            <a:off x="16444913" y="4648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83" name="Google Shape;483;g3d0d38f0a2c_4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6857" y="4960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d0d38f0a2c_4_8"/>
          <p:cNvSpPr/>
          <p:nvPr/>
        </p:nvSpPr>
        <p:spPr>
          <a:xfrm>
            <a:off x="16444913" y="6161088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Perplexity AI</a:t>
            </a:r>
            <a:endParaRPr b="0" i="0" sz="3700" u="none" cap="none" strike="noStrike"/>
          </a:p>
        </p:txBody>
      </p:sp>
      <p:sp>
        <p:nvSpPr>
          <p:cNvPr id="485" name="Google Shape;485;g3d0d38f0a2c_4_8"/>
          <p:cNvSpPr/>
          <p:nvPr/>
        </p:nvSpPr>
        <p:spPr>
          <a:xfrm>
            <a:off x="16444913" y="697845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Пошук інформації з автоматичним посиланням на джерела — ідеально для академічних досліджень</a:t>
            </a:r>
            <a:endParaRPr b="0" i="0" sz="2900" u="none" cap="none" strike="noStrike"/>
          </a:p>
        </p:txBody>
      </p:sp>
      <p:sp>
        <p:nvSpPr>
          <p:cNvPr id="486" name="Google Shape;486;g3d0d38f0a2c_4_8"/>
          <p:cNvSpPr/>
          <p:nvPr/>
        </p:nvSpPr>
        <p:spPr>
          <a:xfrm>
            <a:off x="1322983" y="10201077"/>
            <a:ext cx="21738035" cy="2211188"/>
          </a:xfrm>
          <a:prstGeom prst="roundRect">
            <a:avLst>
              <a:gd fmla="val 15387" name="adj"/>
            </a:avLst>
          </a:prstGeom>
          <a:solidFill>
            <a:srgbClr val="B5DAFC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87" name="Google Shape;487;g3d0d38f0a2c_4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007" y="10774562"/>
            <a:ext cx="472480" cy="37802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3d0d38f0a2c_4_8"/>
          <p:cNvSpPr/>
          <p:nvPr/>
        </p:nvSpPr>
        <p:spPr>
          <a:xfrm>
            <a:off x="2551510" y="10673557"/>
            <a:ext cx="20131485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💡 Студент може завантажити наукову статтю та отримати її просте пояснення або стислий конспект за кілька секунд</a:t>
            </a:r>
            <a:endParaRPr b="0" i="0" sz="2900" u="none" cap="none" strike="noStrike"/>
          </a:p>
        </p:txBody>
      </p:sp>
      <p:grpSp>
        <p:nvGrpSpPr>
          <p:cNvPr id="489" name="Google Shape;489;g3d0d38f0a2c_4_8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490" name="Google Shape;490;g3d0d38f0a2c_4_8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491" name="Google Shape;491;g3d0d38f0a2c_4_8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2" name="Google Shape;492;g3d0d38f0a2c_4_8" title="Знімок екрана 2026-03-18 о 14.50.4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0d38f0a2c_4_32"/>
          <p:cNvSpPr/>
          <p:nvPr/>
        </p:nvSpPr>
        <p:spPr>
          <a:xfrm>
            <a:off x="1393627" y="1376955"/>
            <a:ext cx="172098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2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6100"/>
              <a:buFont typeface="Instrument Sans SemiBold"/>
              <a:buNone/>
            </a:pPr>
            <a:r>
              <a:rPr b="1" i="0" lang="en-US" sz="61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Інструменти для письма та академічних робіт</a:t>
            </a:r>
            <a:endParaRPr b="0" i="0" sz="6100" u="none" cap="none" strike="noStrike"/>
          </a:p>
        </p:txBody>
      </p:sp>
      <p:pic>
        <p:nvPicPr>
          <p:cNvPr descr="preencoded.png" id="499" name="Google Shape;499;g3d0d38f0a2c_4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3627" y="2520950"/>
            <a:ext cx="13770570" cy="768588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d0d38f0a2c_4_32"/>
          <p:cNvSpPr/>
          <p:nvPr/>
        </p:nvSpPr>
        <p:spPr>
          <a:xfrm>
            <a:off x="15940485" y="4219773"/>
            <a:ext cx="4939507" cy="48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Підвищення якості текстів</a:t>
            </a:r>
            <a:endParaRPr b="0" i="0" sz="3000" u="none" cap="none" strike="noStrike"/>
          </a:p>
        </p:txBody>
      </p:sp>
      <p:sp>
        <p:nvSpPr>
          <p:cNvPr id="501" name="Google Shape;501;g3d0d38f0a2c_4_32"/>
          <p:cNvSpPr/>
          <p:nvPr/>
        </p:nvSpPr>
        <p:spPr>
          <a:xfrm>
            <a:off x="15940485" y="4967883"/>
            <a:ext cx="7062390" cy="137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Сучасні AI-інструменти допомагають студентам створювати бездоганні академічні роботи, уникати помилок та плагіату</a:t>
            </a:r>
            <a:endParaRPr b="0" i="0" sz="2400" u="none" cap="none" strike="noStrike"/>
          </a:p>
        </p:txBody>
      </p:sp>
      <p:sp>
        <p:nvSpPr>
          <p:cNvPr id="502" name="Google Shape;502;g3d0d38f0a2c_4_32"/>
          <p:cNvSpPr/>
          <p:nvPr/>
        </p:nvSpPr>
        <p:spPr>
          <a:xfrm>
            <a:off x="15940485" y="6573838"/>
            <a:ext cx="7062390" cy="210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Перевірка граматики та стилю</a:t>
            </a:r>
            <a:endParaRPr b="0" i="0" sz="2400" u="none" cap="none" strike="noStrike"/>
          </a:p>
          <a:p>
            <a:pPr indent="-571500" lvl="0" marL="57150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Перефразування текстів</a:t>
            </a:r>
            <a:endParaRPr b="0" i="0" sz="2400" u="none" cap="none" strike="noStrike"/>
          </a:p>
          <a:p>
            <a:pPr indent="-571500" lvl="0" marL="57150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Перевірка на унікальність</a:t>
            </a:r>
            <a:endParaRPr b="0" i="0" sz="2400" u="none" cap="none" strike="noStrike"/>
          </a:p>
          <a:p>
            <a:pPr indent="-571500" lvl="0" marL="57150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Написання наукових текстів</a:t>
            </a:r>
            <a:endParaRPr b="0" i="0" sz="2400" u="none" cap="none" strike="noStrike"/>
          </a:p>
        </p:txBody>
      </p:sp>
      <p:sp>
        <p:nvSpPr>
          <p:cNvPr id="503" name="Google Shape;503;g3d0d38f0a2c_4_32"/>
          <p:cNvSpPr/>
          <p:nvPr/>
        </p:nvSpPr>
        <p:spPr>
          <a:xfrm>
            <a:off x="1393627" y="10789840"/>
            <a:ext cx="312937" cy="391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01</a:t>
            </a:r>
            <a:endParaRPr b="0" i="0" sz="2400" u="none" cap="none" strike="noStrike"/>
          </a:p>
        </p:txBody>
      </p:sp>
      <p:sp>
        <p:nvSpPr>
          <p:cNvPr id="504" name="Google Shape;504;g3d0d38f0a2c_4_32"/>
          <p:cNvSpPr/>
          <p:nvPr/>
        </p:nvSpPr>
        <p:spPr>
          <a:xfrm>
            <a:off x="1393627" y="11283553"/>
            <a:ext cx="7026275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d0d38f0a2c_4_32"/>
          <p:cNvSpPr/>
          <p:nvPr/>
        </p:nvSpPr>
        <p:spPr>
          <a:xfrm>
            <a:off x="1393627" y="11516122"/>
            <a:ext cx="3912393" cy="48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Grammarly</a:t>
            </a:r>
            <a:endParaRPr b="0" i="0" sz="3000" u="none" cap="none" strike="noStrike"/>
          </a:p>
        </p:txBody>
      </p:sp>
      <p:sp>
        <p:nvSpPr>
          <p:cNvPr id="506" name="Google Shape;506;g3d0d38f0a2c_4_32"/>
          <p:cNvSpPr/>
          <p:nvPr/>
        </p:nvSpPr>
        <p:spPr>
          <a:xfrm>
            <a:off x="1393627" y="12160647"/>
            <a:ext cx="7026275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Граматика, стиль, академічний тон</a:t>
            </a:r>
            <a:endParaRPr b="0" i="0" sz="2400" u="none" cap="none" strike="noStrike"/>
          </a:p>
        </p:txBody>
      </p:sp>
      <p:sp>
        <p:nvSpPr>
          <p:cNvPr id="507" name="Google Shape;507;g3d0d38f0a2c_4_32"/>
          <p:cNvSpPr/>
          <p:nvPr/>
        </p:nvSpPr>
        <p:spPr>
          <a:xfrm>
            <a:off x="8678863" y="10789840"/>
            <a:ext cx="312937" cy="391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02</a:t>
            </a:r>
            <a:endParaRPr b="0" i="0" sz="2400" u="none" cap="none" strike="noStrike"/>
          </a:p>
        </p:txBody>
      </p:sp>
      <p:sp>
        <p:nvSpPr>
          <p:cNvPr id="508" name="Google Shape;508;g3d0d38f0a2c_4_32"/>
          <p:cNvSpPr/>
          <p:nvPr/>
        </p:nvSpPr>
        <p:spPr>
          <a:xfrm>
            <a:off x="8678863" y="11283553"/>
            <a:ext cx="7026275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3d0d38f0a2c_4_32"/>
          <p:cNvSpPr/>
          <p:nvPr/>
        </p:nvSpPr>
        <p:spPr>
          <a:xfrm>
            <a:off x="8678863" y="11516122"/>
            <a:ext cx="3912393" cy="48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QuillBot</a:t>
            </a:r>
            <a:endParaRPr b="0" i="0" sz="3000" u="none" cap="none" strike="noStrike"/>
          </a:p>
        </p:txBody>
      </p:sp>
      <p:sp>
        <p:nvSpPr>
          <p:cNvPr id="510" name="Google Shape;510;g3d0d38f0a2c_4_32"/>
          <p:cNvSpPr/>
          <p:nvPr/>
        </p:nvSpPr>
        <p:spPr>
          <a:xfrm>
            <a:off x="8678863" y="12160647"/>
            <a:ext cx="7026275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Перефразування та уникнення плагіату</a:t>
            </a:r>
            <a:endParaRPr b="0" i="0" sz="2400" u="none" cap="none" strike="noStrike"/>
          </a:p>
        </p:txBody>
      </p:sp>
      <p:sp>
        <p:nvSpPr>
          <p:cNvPr id="511" name="Google Shape;511;g3d0d38f0a2c_4_32"/>
          <p:cNvSpPr/>
          <p:nvPr/>
        </p:nvSpPr>
        <p:spPr>
          <a:xfrm>
            <a:off x="15964098" y="10789840"/>
            <a:ext cx="312937" cy="391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03</a:t>
            </a:r>
            <a:endParaRPr b="0" i="0" sz="2400" u="none" cap="none" strike="noStrike"/>
          </a:p>
        </p:txBody>
      </p:sp>
      <p:sp>
        <p:nvSpPr>
          <p:cNvPr id="512" name="Google Shape;512;g3d0d38f0a2c_4_32"/>
          <p:cNvSpPr/>
          <p:nvPr/>
        </p:nvSpPr>
        <p:spPr>
          <a:xfrm>
            <a:off x="15964098" y="11283553"/>
            <a:ext cx="7026275" cy="381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3d0d38f0a2c_4_32"/>
          <p:cNvSpPr/>
          <p:nvPr/>
        </p:nvSpPr>
        <p:spPr>
          <a:xfrm>
            <a:off x="15964098" y="11516122"/>
            <a:ext cx="3912393" cy="48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Writefull</a:t>
            </a:r>
            <a:endParaRPr b="0" i="0" sz="3000" u="none" cap="none" strike="noStrike"/>
          </a:p>
        </p:txBody>
      </p:sp>
      <p:sp>
        <p:nvSpPr>
          <p:cNvPr id="514" name="Google Shape;514;g3d0d38f0a2c_4_32"/>
          <p:cNvSpPr/>
          <p:nvPr/>
        </p:nvSpPr>
        <p:spPr>
          <a:xfrm>
            <a:off x="15964098" y="12160647"/>
            <a:ext cx="7026275" cy="45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27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Допомога з науковими текстами</a:t>
            </a:r>
            <a:endParaRPr b="0" i="0" sz="2400" u="none" cap="none" strike="noStrike"/>
          </a:p>
        </p:txBody>
      </p:sp>
      <p:grpSp>
        <p:nvGrpSpPr>
          <p:cNvPr id="515" name="Google Shape;515;g3d0d38f0a2c_4_3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516" name="Google Shape;516;g3d0d38f0a2c_4_3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517" name="Google Shape;517;g3d0d38f0a2c_4_3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8" name="Google Shape;518;g3d0d38f0a2c_4_32" title="Знімок екрана 2026-03-18 о 14.50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24" name="Google Shape;524;g3d0d38f0a2c_4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d0d38f0a2c_4_53"/>
          <p:cNvSpPr/>
          <p:nvPr/>
        </p:nvSpPr>
        <p:spPr>
          <a:xfrm>
            <a:off x="1175147" y="2262783"/>
            <a:ext cx="11229777" cy="1049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6600"/>
              <a:buFont typeface="Instrument Sans SemiBold"/>
              <a:buNone/>
            </a:pPr>
            <a:r>
              <a:rPr b="1" i="0" lang="en-US" sz="66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AI для наукових досліджень</a:t>
            </a:r>
            <a:endParaRPr b="0" i="0" sz="6600" u="none" cap="none" strike="noStrike"/>
          </a:p>
        </p:txBody>
      </p:sp>
      <p:pic>
        <p:nvPicPr>
          <p:cNvPr descr="preencoded.png" id="526" name="Google Shape;526;g3d0d38f0a2c_4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147" y="3759200"/>
            <a:ext cx="1007268" cy="10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3d0d38f0a2c_4_53"/>
          <p:cNvSpPr/>
          <p:nvPr/>
        </p:nvSpPr>
        <p:spPr>
          <a:xfrm>
            <a:off x="2555082" y="3759200"/>
            <a:ext cx="4196953" cy="524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300"/>
              <a:buFont typeface="Instrument Sans SemiBold"/>
              <a:buNone/>
            </a:pPr>
            <a:r>
              <a:rPr b="1" i="0" lang="en-US" sz="3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Elicit</a:t>
            </a:r>
            <a:endParaRPr b="0" i="0" sz="3300" u="none" cap="none" strike="noStrike"/>
          </a:p>
        </p:txBody>
      </p:sp>
      <p:sp>
        <p:nvSpPr>
          <p:cNvPr id="528" name="Google Shape;528;g3d0d38f0a2c_4_53"/>
          <p:cNvSpPr/>
          <p:nvPr/>
        </p:nvSpPr>
        <p:spPr>
          <a:xfrm>
            <a:off x="2555082" y="4462463"/>
            <a:ext cx="11509772" cy="1014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612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600"/>
              <a:buFont typeface="Instrument Sans Medium"/>
              <a:buNone/>
            </a:pPr>
            <a:r>
              <a:rPr b="0" i="0" lang="en-US" sz="26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Інтелектуальний пошук та аналіз наукових статей. Система розуміє сенс запитів та знаходить найбільш релевантні дослідження</a:t>
            </a:r>
            <a:endParaRPr b="0" i="0" sz="2600" u="none" cap="none" strike="noStrike"/>
          </a:p>
        </p:txBody>
      </p:sp>
      <p:pic>
        <p:nvPicPr>
          <p:cNvPr descr="preencoded.png" id="529" name="Google Shape;529;g3d0d38f0a2c_4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147" y="6072783"/>
            <a:ext cx="1007268" cy="10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3d0d38f0a2c_4_53"/>
          <p:cNvSpPr/>
          <p:nvPr/>
        </p:nvSpPr>
        <p:spPr>
          <a:xfrm>
            <a:off x="2555082" y="6072783"/>
            <a:ext cx="4196953" cy="524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300"/>
              <a:buFont typeface="Instrument Sans SemiBold"/>
              <a:buNone/>
            </a:pPr>
            <a:r>
              <a:rPr b="1" i="0" lang="en-US" sz="3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Scite</a:t>
            </a:r>
            <a:endParaRPr b="0" i="0" sz="3300" u="none" cap="none" strike="noStrike"/>
          </a:p>
        </p:txBody>
      </p:sp>
      <p:sp>
        <p:nvSpPr>
          <p:cNvPr id="531" name="Google Shape;531;g3d0d38f0a2c_4_53"/>
          <p:cNvSpPr/>
          <p:nvPr/>
        </p:nvSpPr>
        <p:spPr>
          <a:xfrm>
            <a:off x="2555082" y="6776045"/>
            <a:ext cx="11509772" cy="1014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612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600"/>
              <a:buFont typeface="Instrument Sans Medium"/>
              <a:buNone/>
            </a:pPr>
            <a:r>
              <a:rPr b="0" i="0" lang="en-US" sz="26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Показує, як цитують статті — чи підтримують їхні висновки, чи критикують. Допомагає оцінити вплив дослідження</a:t>
            </a:r>
            <a:endParaRPr b="0" i="0" sz="2600" u="none" cap="none" strike="noStrike"/>
          </a:p>
        </p:txBody>
      </p:sp>
      <p:pic>
        <p:nvPicPr>
          <p:cNvPr descr="preencoded.png" id="532" name="Google Shape;532;g3d0d38f0a2c_4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147" y="8386365"/>
            <a:ext cx="1007268" cy="10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d0d38f0a2c_4_53"/>
          <p:cNvSpPr/>
          <p:nvPr/>
        </p:nvSpPr>
        <p:spPr>
          <a:xfrm>
            <a:off x="2555082" y="8386365"/>
            <a:ext cx="4196953" cy="524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300"/>
              <a:buFont typeface="Instrument Sans SemiBold"/>
              <a:buNone/>
            </a:pPr>
            <a:r>
              <a:rPr b="1" i="0" lang="en-US" sz="3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Connected Papers</a:t>
            </a:r>
            <a:endParaRPr b="0" i="0" sz="3300" u="none" cap="none" strike="noStrike"/>
          </a:p>
        </p:txBody>
      </p:sp>
      <p:sp>
        <p:nvSpPr>
          <p:cNvPr id="534" name="Google Shape;534;g3d0d38f0a2c_4_53"/>
          <p:cNvSpPr/>
          <p:nvPr/>
        </p:nvSpPr>
        <p:spPr>
          <a:xfrm>
            <a:off x="2555082" y="9089628"/>
            <a:ext cx="11509772" cy="1014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612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600"/>
              <a:buFont typeface="Instrument Sans Medium"/>
              <a:buNone/>
            </a:pPr>
            <a:r>
              <a:rPr b="0" i="0" lang="en-US" sz="26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Візуалізація зв'язків між дослідженнями у вигляді графу. Допомагає знайти ключові публікації та відстежити розвиток ідей</a:t>
            </a:r>
            <a:br>
              <a:rPr b="0" i="0" lang="en-US" sz="26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</a:br>
            <a:r>
              <a:rPr b="0" i="0" lang="en-US" sz="2600" u="sng" cap="none" strike="noStrike">
                <a:solidFill>
                  <a:schemeClr val="hlink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  <a:hlinkClick r:id="rId5"/>
              </a:rPr>
              <a:t>https://consensus.app/</a:t>
            </a:r>
            <a:endParaRPr b="0" i="0" sz="2600" u="none" cap="none" strike="noStrike">
              <a:solidFill>
                <a:srgbClr val="1E3063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51612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600"/>
              <a:buFont typeface="Instrument Sans Medium"/>
              <a:buNone/>
            </a:pPr>
            <a:r>
              <a:t/>
            </a:r>
            <a:endParaRPr sz="2600">
              <a:solidFill>
                <a:srgbClr val="1E3063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35" name="Google Shape;535;g3d0d38f0a2c_4_53"/>
          <p:cNvSpPr/>
          <p:nvPr/>
        </p:nvSpPr>
        <p:spPr>
          <a:xfrm>
            <a:off x="1175147" y="11050753"/>
            <a:ext cx="128898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612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600"/>
              <a:buFont typeface="Instrument Sans Medium"/>
              <a:buNone/>
            </a:pPr>
            <a:r>
              <a:rPr b="0" i="0" lang="en-US" sz="26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Студенти швидко знаходять релевантні джерела для дипломних та магістерських робіт, економлячи час на ручному пошуку</a:t>
            </a:r>
            <a:endParaRPr b="0" i="0" sz="2600" u="none" cap="none" strike="noStrike"/>
          </a:p>
        </p:txBody>
      </p:sp>
      <p:grpSp>
        <p:nvGrpSpPr>
          <p:cNvPr id="536" name="Google Shape;536;g3d0d38f0a2c_4_53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537" name="Google Shape;537;g3d0d38f0a2c_4_5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538" name="Google Shape;538;g3d0d38f0a2c_4_53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/>
          <p:nvPr/>
        </p:nvSpPr>
        <p:spPr>
          <a:xfrm>
            <a:off x="-2136495" y="-3039524"/>
            <a:ext cx="18283425" cy="19795047"/>
          </a:xfrm>
          <a:custGeom>
            <a:rect b="b" l="l" r="r" t="t"/>
            <a:pathLst>
              <a:path extrusionOk="0" h="19795047" w="18283425">
                <a:moveTo>
                  <a:pt x="0" y="0"/>
                </a:moveTo>
                <a:lnTo>
                  <a:pt x="18283425" y="0"/>
                </a:lnTo>
                <a:lnTo>
                  <a:pt x="18283425" y="19795048"/>
                </a:lnTo>
                <a:lnTo>
                  <a:pt x="0" y="19795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2"/>
          <p:cNvSpPr/>
          <p:nvPr/>
        </p:nvSpPr>
        <p:spPr>
          <a:xfrm rot="-6019288">
            <a:off x="9284762" y="-6358033"/>
            <a:ext cx="19543903" cy="21159738"/>
          </a:xfrm>
          <a:custGeom>
            <a:rect b="b" l="l" r="r" t="t"/>
            <a:pathLst>
              <a:path extrusionOk="0" h="21159738" w="19543903">
                <a:moveTo>
                  <a:pt x="0" y="0"/>
                </a:moveTo>
                <a:lnTo>
                  <a:pt x="19543903" y="0"/>
                </a:lnTo>
                <a:lnTo>
                  <a:pt x="19543903" y="21159738"/>
                </a:lnTo>
                <a:lnTo>
                  <a:pt x="0" y="21159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2"/>
          <p:cNvSpPr txBox="1"/>
          <p:nvPr/>
        </p:nvSpPr>
        <p:spPr>
          <a:xfrm>
            <a:off x="2835734" y="3008208"/>
            <a:ext cx="18712500" cy="73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 Title: Virtual Exchange Forms and Technologies</a:t>
            </a:r>
            <a:endParaRPr/>
          </a:p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7"/>
              <a:buFont typeface="Arial"/>
              <a:buNone/>
            </a:pPr>
            <a:r>
              <a:rPr b="1" i="0" lang="en-US" sz="5297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Topic </a:t>
            </a:r>
            <a:r>
              <a:rPr b="1" lang="en-US" sz="529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5297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-US" sz="5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Цифрова педагогіка та смарт-освітні інструменти: нова ера навчання</a:t>
            </a:r>
            <a:endParaRPr b="1" i="0" sz="5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7"/>
              <a:buFont typeface="Arial"/>
              <a:buNone/>
            </a:pPr>
            <a:r>
              <a:t/>
            </a:r>
            <a:endParaRPr b="1" i="0" sz="5297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11418918" y="8466513"/>
            <a:ext cx="114807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75"/>
              <a:buFont typeface="Arial"/>
              <a:buNone/>
            </a:pPr>
            <a:r>
              <a:rPr b="1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HEI:</a:t>
            </a:r>
            <a:r>
              <a:rPr b="0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Kyiv National University of Technology and Design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75"/>
              <a:buFont typeface="Arial"/>
              <a:buNone/>
            </a:pPr>
            <a:r>
              <a:rPr b="1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Tutor:</a:t>
            </a:r>
            <a:r>
              <a:rPr b="0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75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Татьяна ЦАЛКО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52094" y="685205"/>
            <a:ext cx="1432418" cy="140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11161" y="698423"/>
            <a:ext cx="2691104" cy="141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4168" y="573886"/>
            <a:ext cx="4763165" cy="191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d0d38f0a2c_4_69"/>
          <p:cNvSpPr/>
          <p:nvPr/>
        </p:nvSpPr>
        <p:spPr>
          <a:xfrm>
            <a:off x="1290837" y="1733738"/>
            <a:ext cx="161367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300"/>
              <a:buFont typeface="Instrument Sans SemiBold"/>
              <a:buNone/>
            </a:pPr>
            <a:r>
              <a:rPr b="1" i="0" lang="en-US" sz="73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AI-тьютори та навчальні помічники</a:t>
            </a:r>
            <a:endParaRPr b="0" i="0" sz="7300" u="none" cap="none" strike="noStrike"/>
          </a:p>
        </p:txBody>
      </p:sp>
      <p:sp>
        <p:nvSpPr>
          <p:cNvPr id="545" name="Google Shape;545;g3d0d38f0a2c_4_69"/>
          <p:cNvSpPr/>
          <p:nvPr/>
        </p:nvSpPr>
        <p:spPr>
          <a:xfrm>
            <a:off x="1290837" y="2886273"/>
            <a:ext cx="21802328" cy="5830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Medium"/>
              <a:buNone/>
            </a:pPr>
            <a:r>
              <a:rPr b="0" i="0" lang="en-US" sz="2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Інтелектуальні системи, що надають персоналізовану підтримку у навчанні, подібно до репетитора</a:t>
            </a:r>
            <a:endParaRPr b="0" i="0" sz="2800" u="none" cap="none" strike="noStrike"/>
          </a:p>
        </p:txBody>
      </p:sp>
      <p:pic>
        <p:nvPicPr>
          <p:cNvPr descr="preencoded.png" id="546" name="Google Shape;546;g3d0d38f0a2c_4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0837" y="3873897"/>
            <a:ext cx="4040982" cy="404098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3d0d38f0a2c_4_69"/>
          <p:cNvSpPr/>
          <p:nvPr/>
        </p:nvSpPr>
        <p:spPr>
          <a:xfrm>
            <a:off x="1290837" y="8364538"/>
            <a:ext cx="4610100" cy="576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600"/>
              <a:buFont typeface="Instrument Sans SemiBold"/>
              <a:buNone/>
            </a:pPr>
            <a:r>
              <a:rPr b="1" i="0" lang="en-US" sz="36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Khanmigo</a:t>
            </a:r>
            <a:endParaRPr b="0" i="0" sz="3600" u="none" cap="none" strike="noStrike"/>
          </a:p>
        </p:txBody>
      </p:sp>
      <p:sp>
        <p:nvSpPr>
          <p:cNvPr id="548" name="Google Shape;548;g3d0d38f0a2c_4_69"/>
          <p:cNvSpPr/>
          <p:nvPr/>
        </p:nvSpPr>
        <p:spPr>
          <a:xfrm>
            <a:off x="1290837" y="9156303"/>
            <a:ext cx="6967538" cy="1749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Medium"/>
              <a:buNone/>
            </a:pPr>
            <a:r>
              <a:rPr b="0" i="0" lang="en-US" sz="2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Покрокове пояснення розв'язання задач, підказки та відповіді на запитання у реальному часі</a:t>
            </a:r>
            <a:endParaRPr b="0" i="0" sz="2800" u="none" cap="none" strike="noStrike"/>
          </a:p>
        </p:txBody>
      </p:sp>
      <p:pic>
        <p:nvPicPr>
          <p:cNvPr descr="preencoded.png" id="549" name="Google Shape;549;g3d0d38f0a2c_4_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8033" y="3873897"/>
            <a:ext cx="4041180" cy="404118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3d0d38f0a2c_4_69"/>
          <p:cNvSpPr/>
          <p:nvPr/>
        </p:nvSpPr>
        <p:spPr>
          <a:xfrm>
            <a:off x="8708033" y="8364737"/>
            <a:ext cx="4610100" cy="576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600"/>
              <a:buFont typeface="Instrument Sans SemiBold"/>
              <a:buNone/>
            </a:pPr>
            <a:r>
              <a:rPr b="1" i="0" lang="en-US" sz="36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Socratic</a:t>
            </a:r>
            <a:endParaRPr b="0" i="0" sz="3600" u="none" cap="none" strike="noStrike"/>
          </a:p>
        </p:txBody>
      </p:sp>
      <p:sp>
        <p:nvSpPr>
          <p:cNvPr id="551" name="Google Shape;551;g3d0d38f0a2c_4_69"/>
          <p:cNvSpPr/>
          <p:nvPr/>
        </p:nvSpPr>
        <p:spPr>
          <a:xfrm>
            <a:off x="8708033" y="9156502"/>
            <a:ext cx="6967737" cy="1749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Medium"/>
              <a:buNone/>
            </a:pPr>
            <a:r>
              <a:rPr b="0" i="0" lang="en-US" sz="2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Розпізнає задачі з фото та пояснює рішення крок за кроком з візуалізацією</a:t>
            </a:r>
            <a:endParaRPr b="0" i="0" sz="2800" u="none" cap="none" strike="noStrike"/>
          </a:p>
        </p:txBody>
      </p:sp>
      <p:pic>
        <p:nvPicPr>
          <p:cNvPr descr="preencoded.png" id="552" name="Google Shape;552;g3d0d38f0a2c_4_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25428" y="3873897"/>
            <a:ext cx="4041180" cy="404118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d0d38f0a2c_4_69"/>
          <p:cNvSpPr/>
          <p:nvPr/>
        </p:nvSpPr>
        <p:spPr>
          <a:xfrm>
            <a:off x="16125428" y="8364737"/>
            <a:ext cx="4610100" cy="576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600"/>
              <a:buFont typeface="Instrument Sans SemiBold"/>
              <a:buNone/>
            </a:pPr>
            <a:r>
              <a:rPr b="1" i="0" lang="en-US" sz="36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Duolingo</a:t>
            </a:r>
            <a:endParaRPr b="0" i="0" sz="3600" u="none" cap="none" strike="noStrike"/>
          </a:p>
        </p:txBody>
      </p:sp>
      <p:sp>
        <p:nvSpPr>
          <p:cNvPr id="554" name="Google Shape;554;g3d0d38f0a2c_4_69"/>
          <p:cNvSpPr/>
          <p:nvPr/>
        </p:nvSpPr>
        <p:spPr>
          <a:xfrm>
            <a:off x="16125428" y="9156502"/>
            <a:ext cx="6967737" cy="1749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Medium"/>
              <a:buNone/>
            </a:pPr>
            <a:r>
              <a:rPr b="0" i="0" lang="en-US" sz="2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Адаптивне навчання мов з персоналізованими тренуваннями на основі прогресу</a:t>
            </a:r>
            <a:endParaRPr b="0" i="0" sz="2800" u="none" cap="none" strike="noStrike"/>
          </a:p>
        </p:txBody>
      </p:sp>
      <p:sp>
        <p:nvSpPr>
          <p:cNvPr id="555" name="Google Shape;555;g3d0d38f0a2c_4_69"/>
          <p:cNvSpPr/>
          <p:nvPr/>
        </p:nvSpPr>
        <p:spPr>
          <a:xfrm>
            <a:off x="1843882" y="11714758"/>
            <a:ext cx="21249283" cy="5830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Medium"/>
              <a:buNone/>
            </a:pPr>
            <a:r>
              <a:rPr b="0" i="0" lang="en-US" sz="2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Студент отримує підказки та пояснення, а не готові відповіді — так само, як із досвідченим викладачем</a:t>
            </a:r>
            <a:endParaRPr b="0" i="0" sz="2800" u="none" cap="none" strike="noStrike"/>
          </a:p>
        </p:txBody>
      </p:sp>
      <p:sp>
        <p:nvSpPr>
          <p:cNvPr id="556" name="Google Shape;556;g3d0d38f0a2c_4_69"/>
          <p:cNvSpPr/>
          <p:nvPr/>
        </p:nvSpPr>
        <p:spPr>
          <a:xfrm>
            <a:off x="1290837" y="11310143"/>
            <a:ext cx="50800" cy="1392238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7" name="Google Shape;557;g3d0d38f0a2c_4_69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558" name="Google Shape;558;g3d0d38f0a2c_4_69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559" name="Google Shape;559;g3d0d38f0a2c_4_69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0" name="Google Shape;560;g3d0d38f0a2c_4_69" title="Снимок экрана 2026-02-28 в 18.36.2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2975" y="12297775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d0d38f0a2c_4_86"/>
          <p:cNvSpPr/>
          <p:nvPr/>
        </p:nvSpPr>
        <p:spPr>
          <a:xfrm>
            <a:off x="3162895" y="1776887"/>
            <a:ext cx="88041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5100"/>
              <a:buFont typeface="Instrument Sans SemiBold"/>
              <a:buNone/>
            </a:pPr>
            <a:r>
              <a:rPr b="1" i="0" lang="en-US" sz="51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Інструменти для викладачів</a:t>
            </a:r>
            <a:endParaRPr b="0" i="0" sz="5100" u="none" cap="none" strike="noStrike"/>
          </a:p>
        </p:txBody>
      </p:sp>
      <p:sp>
        <p:nvSpPr>
          <p:cNvPr id="567" name="Google Shape;567;g3d0d38f0a2c_4_86"/>
          <p:cNvSpPr/>
          <p:nvPr/>
        </p:nvSpPr>
        <p:spPr>
          <a:xfrm>
            <a:off x="3200995" y="5301060"/>
            <a:ext cx="5373887" cy="407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2500"/>
              <a:buFont typeface="Instrument Sans SemiBold"/>
              <a:buNone/>
            </a:pPr>
            <a:r>
              <a:rPr b="1" i="0" lang="en-US" sz="25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Автоматизація рутинних процесів</a:t>
            </a:r>
            <a:endParaRPr b="0" i="0" sz="2500" u="none" cap="none" strike="noStrike"/>
          </a:p>
        </p:txBody>
      </p:sp>
      <p:sp>
        <p:nvSpPr>
          <p:cNvPr id="568" name="Google Shape;568;g3d0d38f0a2c_4_86"/>
          <p:cNvSpPr/>
          <p:nvPr/>
        </p:nvSpPr>
        <p:spPr>
          <a:xfrm>
            <a:off x="3200995" y="5887838"/>
            <a:ext cx="11465520" cy="7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Сучасні AI-інструменти значно економлять час викладачів, автоматизуючи перевірку робіт, створення тестів та перевірку на плагіат</a:t>
            </a:r>
            <a:endParaRPr b="0" i="0" sz="2000" u="none" cap="none" strike="noStrike"/>
          </a:p>
        </p:txBody>
      </p:sp>
      <p:pic>
        <p:nvPicPr>
          <p:cNvPr descr="preencoded.png" id="569" name="Google Shape;569;g3d0d38f0a2c_4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5010" y="2017315"/>
            <a:ext cx="5880298" cy="78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3d0d38f0a2c_4_86"/>
          <p:cNvSpPr/>
          <p:nvPr/>
        </p:nvSpPr>
        <p:spPr>
          <a:xfrm>
            <a:off x="3200995" y="10261600"/>
            <a:ext cx="5874147" cy="2168327"/>
          </a:xfrm>
          <a:prstGeom prst="roundRect">
            <a:avLst>
              <a:gd fmla="val 8434" name="adj"/>
            </a:avLst>
          </a:prstGeom>
          <a:solidFill>
            <a:srgbClr val="FFFFFF"/>
          </a:solidFill>
          <a:ln cap="flat" cmpd="sng" w="22850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3d0d38f0a2c_4_86"/>
          <p:cNvSpPr/>
          <p:nvPr/>
        </p:nvSpPr>
        <p:spPr>
          <a:xfrm>
            <a:off x="3162895" y="10261600"/>
            <a:ext cx="152400" cy="2168327"/>
          </a:xfrm>
          <a:prstGeom prst="roundRect">
            <a:avLst>
              <a:gd fmla="val 153902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3d0d38f0a2c_4_86"/>
          <p:cNvSpPr/>
          <p:nvPr/>
        </p:nvSpPr>
        <p:spPr>
          <a:xfrm>
            <a:off x="3613943" y="10560248"/>
            <a:ext cx="3257550" cy="407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SemiBold"/>
              <a:buNone/>
            </a:pPr>
            <a:r>
              <a:rPr b="1" i="0" lang="en-US" sz="25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Gradescope</a:t>
            </a:r>
            <a:endParaRPr b="0" i="0" sz="2500" u="none" cap="none" strike="noStrike"/>
          </a:p>
        </p:txBody>
      </p:sp>
      <p:sp>
        <p:nvSpPr>
          <p:cNvPr id="573" name="Google Shape;573;g3d0d38f0a2c_4_86"/>
          <p:cNvSpPr/>
          <p:nvPr/>
        </p:nvSpPr>
        <p:spPr>
          <a:xfrm>
            <a:off x="3613943" y="11075193"/>
            <a:ext cx="5162550" cy="105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Автоматичне оцінювання тестів та письмових робіт з збереженням консистентності оцінок</a:t>
            </a:r>
            <a:endParaRPr b="0" i="0" sz="2000" u="none" cap="none" strike="noStrike"/>
          </a:p>
        </p:txBody>
      </p:sp>
      <p:sp>
        <p:nvSpPr>
          <p:cNvPr id="574" name="Google Shape;574;g3d0d38f0a2c_4_86"/>
          <p:cNvSpPr/>
          <p:nvPr/>
        </p:nvSpPr>
        <p:spPr>
          <a:xfrm>
            <a:off x="9254728" y="10261600"/>
            <a:ext cx="5874147" cy="2168327"/>
          </a:xfrm>
          <a:prstGeom prst="roundRect">
            <a:avLst>
              <a:gd fmla="val 8434" name="adj"/>
            </a:avLst>
          </a:prstGeom>
          <a:solidFill>
            <a:srgbClr val="FFFFFF"/>
          </a:solidFill>
          <a:ln cap="flat" cmpd="sng" w="22850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3d0d38f0a2c_4_86"/>
          <p:cNvSpPr/>
          <p:nvPr/>
        </p:nvSpPr>
        <p:spPr>
          <a:xfrm>
            <a:off x="9216628" y="10261600"/>
            <a:ext cx="152400" cy="2168327"/>
          </a:xfrm>
          <a:prstGeom prst="roundRect">
            <a:avLst>
              <a:gd fmla="val 153902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3d0d38f0a2c_4_86"/>
          <p:cNvSpPr/>
          <p:nvPr/>
        </p:nvSpPr>
        <p:spPr>
          <a:xfrm>
            <a:off x="9667677" y="10560248"/>
            <a:ext cx="3257550" cy="407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SemiBold"/>
              <a:buNone/>
            </a:pPr>
            <a:r>
              <a:rPr b="1" i="0" lang="en-US" sz="25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Turnitin</a:t>
            </a:r>
            <a:endParaRPr b="0" i="0" sz="2500" u="none" cap="none" strike="noStrike"/>
          </a:p>
        </p:txBody>
      </p:sp>
      <p:sp>
        <p:nvSpPr>
          <p:cNvPr id="577" name="Google Shape;577;g3d0d38f0a2c_4_86"/>
          <p:cNvSpPr/>
          <p:nvPr/>
        </p:nvSpPr>
        <p:spPr>
          <a:xfrm>
            <a:off x="9667677" y="11075193"/>
            <a:ext cx="5162550" cy="7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Перевірка на плагіат та AI-аналіз для виявлення генерованого контенту</a:t>
            </a:r>
            <a:endParaRPr b="0" i="0" sz="2000" u="none" cap="none" strike="noStrike"/>
          </a:p>
        </p:txBody>
      </p:sp>
      <p:sp>
        <p:nvSpPr>
          <p:cNvPr id="578" name="Google Shape;578;g3d0d38f0a2c_4_86"/>
          <p:cNvSpPr/>
          <p:nvPr/>
        </p:nvSpPr>
        <p:spPr>
          <a:xfrm>
            <a:off x="15308462" y="10261600"/>
            <a:ext cx="5874345" cy="2168327"/>
          </a:xfrm>
          <a:prstGeom prst="roundRect">
            <a:avLst>
              <a:gd fmla="val 8434" name="adj"/>
            </a:avLst>
          </a:prstGeom>
          <a:solidFill>
            <a:srgbClr val="FFFFFF"/>
          </a:solidFill>
          <a:ln cap="flat" cmpd="sng" w="22850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3d0d38f0a2c_4_86"/>
          <p:cNvSpPr/>
          <p:nvPr/>
        </p:nvSpPr>
        <p:spPr>
          <a:xfrm>
            <a:off x="15270362" y="10261600"/>
            <a:ext cx="152400" cy="2168327"/>
          </a:xfrm>
          <a:prstGeom prst="roundRect">
            <a:avLst>
              <a:gd fmla="val 153902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3d0d38f0a2c_4_86"/>
          <p:cNvSpPr/>
          <p:nvPr/>
        </p:nvSpPr>
        <p:spPr>
          <a:xfrm>
            <a:off x="15721410" y="10560248"/>
            <a:ext cx="3257550" cy="407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SemiBold"/>
              <a:buNone/>
            </a:pPr>
            <a:r>
              <a:rPr b="1" i="0" lang="en-US" sz="25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Copilot</a:t>
            </a:r>
            <a:endParaRPr b="0" i="0" sz="2500" u="none" cap="none" strike="noStrike"/>
          </a:p>
        </p:txBody>
      </p:sp>
      <p:sp>
        <p:nvSpPr>
          <p:cNvPr id="581" name="Google Shape;581;g3d0d38f0a2c_4_86"/>
          <p:cNvSpPr/>
          <p:nvPr/>
        </p:nvSpPr>
        <p:spPr>
          <a:xfrm>
            <a:off x="15721410" y="11075193"/>
            <a:ext cx="5162748" cy="7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Створення навчальних матеріалів, тестів, презентацій та планів лекцій</a:t>
            </a:r>
            <a:endParaRPr b="0" i="0" sz="2000" u="none" cap="none" strike="noStrike"/>
          </a:p>
        </p:txBody>
      </p:sp>
      <p:sp>
        <p:nvSpPr>
          <p:cNvPr id="582" name="Google Shape;582;g3d0d38f0a2c_4_86"/>
          <p:cNvSpPr/>
          <p:nvPr/>
        </p:nvSpPr>
        <p:spPr>
          <a:xfrm>
            <a:off x="3200995" y="12631937"/>
            <a:ext cx="17981812" cy="352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Викладач генерує тест або план лекції за кілька хвилин замість годин ручної роботи</a:t>
            </a:r>
            <a:endParaRPr b="0" i="0" sz="2000" u="none" cap="none" strike="noStrike"/>
          </a:p>
        </p:txBody>
      </p:sp>
      <p:grpSp>
        <p:nvGrpSpPr>
          <p:cNvPr id="583" name="Google Shape;583;g3d0d38f0a2c_4_86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584" name="Google Shape;584;g3d0d38f0a2c_4_86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585" name="Google Shape;585;g3d0d38f0a2c_4_86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6" name="Google Shape;586;g3d0d38f0a2c_4_86" title="Знімок екрана 2026-03-18 о 14.50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2375" y="11534386"/>
            <a:ext cx="2857775" cy="25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92" name="Google Shape;592;g3d0d38f0a2c_4_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d0d38f0a2c_4_107"/>
          <p:cNvSpPr/>
          <p:nvPr/>
        </p:nvSpPr>
        <p:spPr>
          <a:xfrm>
            <a:off x="10177860" y="2027238"/>
            <a:ext cx="11008717" cy="923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5800"/>
              <a:buFont typeface="Instrument Sans SemiBold"/>
              <a:buNone/>
            </a:pPr>
            <a:r>
              <a:rPr b="1" i="0" lang="en-US" sz="5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Віртуальні асистенти студентів</a:t>
            </a:r>
            <a:endParaRPr b="0" i="0" sz="5800" u="none" cap="none" strike="noStrike"/>
          </a:p>
        </p:txBody>
      </p:sp>
      <p:pic>
        <p:nvPicPr>
          <p:cNvPr descr="preencoded.png" id="594" name="Google Shape;594;g3d0d38f0a2c_4_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7860" y="3296642"/>
            <a:ext cx="1477168" cy="177244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d0d38f0a2c_4_107"/>
          <p:cNvSpPr/>
          <p:nvPr/>
        </p:nvSpPr>
        <p:spPr>
          <a:xfrm>
            <a:off x="11885812" y="3591917"/>
            <a:ext cx="3692922" cy="46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Розклад</a:t>
            </a:r>
            <a:endParaRPr b="0" i="0" sz="2800" u="none" cap="none" strike="noStrike"/>
          </a:p>
        </p:txBody>
      </p:sp>
      <p:sp>
        <p:nvSpPr>
          <p:cNvPr id="596" name="Google Shape;596;g3d0d38f0a2c_4_107"/>
          <p:cNvSpPr/>
          <p:nvPr/>
        </p:nvSpPr>
        <p:spPr>
          <a:xfrm>
            <a:off x="11885812" y="4191992"/>
            <a:ext cx="11464330" cy="421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Інформація про заняття, аудиторії та час</a:t>
            </a:r>
            <a:endParaRPr b="0" i="0" sz="2300" u="none" cap="none" strike="noStrike"/>
          </a:p>
        </p:txBody>
      </p:sp>
      <p:pic>
        <p:nvPicPr>
          <p:cNvPr descr="preencoded.png" id="597" name="Google Shape;597;g3d0d38f0a2c_4_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7860" y="5069087"/>
            <a:ext cx="1477168" cy="177244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d0d38f0a2c_4_107"/>
          <p:cNvSpPr/>
          <p:nvPr/>
        </p:nvSpPr>
        <p:spPr>
          <a:xfrm>
            <a:off x="11885812" y="5364362"/>
            <a:ext cx="3692922" cy="46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Дедлайни</a:t>
            </a:r>
            <a:endParaRPr b="0" i="0" sz="2800" u="none" cap="none" strike="noStrike"/>
          </a:p>
        </p:txBody>
      </p:sp>
      <p:sp>
        <p:nvSpPr>
          <p:cNvPr id="599" name="Google Shape;599;g3d0d38f0a2c_4_107"/>
          <p:cNvSpPr/>
          <p:nvPr/>
        </p:nvSpPr>
        <p:spPr>
          <a:xfrm>
            <a:off x="11885812" y="5964437"/>
            <a:ext cx="11464330" cy="421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Нагадування про здачу робіт та екзамени</a:t>
            </a:r>
            <a:endParaRPr b="0" i="0" sz="2300" u="none" cap="none" strike="noStrike"/>
          </a:p>
        </p:txBody>
      </p:sp>
      <p:pic>
        <p:nvPicPr>
          <p:cNvPr descr="preencoded.png" id="600" name="Google Shape;600;g3d0d38f0a2c_4_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7860" y="6841530"/>
            <a:ext cx="1477168" cy="177244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3d0d38f0a2c_4_107"/>
          <p:cNvSpPr/>
          <p:nvPr/>
        </p:nvSpPr>
        <p:spPr>
          <a:xfrm>
            <a:off x="11885812" y="7136805"/>
            <a:ext cx="3692922" cy="46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Адміністрування</a:t>
            </a:r>
            <a:endParaRPr b="0" i="0" sz="2800" u="none" cap="none" strike="noStrike"/>
          </a:p>
        </p:txBody>
      </p:sp>
      <p:sp>
        <p:nvSpPr>
          <p:cNvPr id="602" name="Google Shape;602;g3d0d38f0a2c_4_107"/>
          <p:cNvSpPr/>
          <p:nvPr/>
        </p:nvSpPr>
        <p:spPr>
          <a:xfrm>
            <a:off x="11885812" y="7736880"/>
            <a:ext cx="11464330" cy="421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Відповіді на питання про процеси та документи</a:t>
            </a:r>
            <a:endParaRPr b="0" i="0" sz="2300" u="none" cap="none" strike="noStrike"/>
          </a:p>
        </p:txBody>
      </p:sp>
      <p:sp>
        <p:nvSpPr>
          <p:cNvPr id="603" name="Google Shape;603;g3d0d38f0a2c_4_107"/>
          <p:cNvSpPr/>
          <p:nvPr/>
        </p:nvSpPr>
        <p:spPr>
          <a:xfrm>
            <a:off x="10177860" y="9104313"/>
            <a:ext cx="3692922" cy="46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Як це працює</a:t>
            </a:r>
            <a:endParaRPr b="0" i="0" sz="2800" u="none" cap="none" strike="noStrike"/>
          </a:p>
        </p:txBody>
      </p:sp>
      <p:sp>
        <p:nvSpPr>
          <p:cNvPr id="604" name="Google Shape;604;g3d0d38f0a2c_4_107"/>
          <p:cNvSpPr/>
          <p:nvPr/>
        </p:nvSpPr>
        <p:spPr>
          <a:xfrm>
            <a:off x="10177860" y="9796662"/>
            <a:ext cx="6225778" cy="1684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Студенти задають питання у чаті, а AI-асистент моментально надає актуальну інформацію, зменшуючи навантаження на адміністративний персонал</a:t>
            </a:r>
            <a:endParaRPr b="0" i="0" sz="2300" u="none" cap="none" strike="noStrike"/>
          </a:p>
        </p:txBody>
      </p:sp>
      <p:sp>
        <p:nvSpPr>
          <p:cNvPr id="605" name="Google Shape;605;g3d0d38f0a2c_4_107"/>
          <p:cNvSpPr/>
          <p:nvPr/>
        </p:nvSpPr>
        <p:spPr>
          <a:xfrm>
            <a:off x="17137063" y="9104313"/>
            <a:ext cx="3692922" cy="46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2800"/>
              <a:buFont typeface="Instrument Sans SemiBold"/>
              <a:buNone/>
            </a:pPr>
            <a:r>
              <a:rPr b="1" i="0" lang="en-US" sz="2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Реальний приклад</a:t>
            </a:r>
            <a:endParaRPr b="0" i="0" sz="2800" u="none" cap="none" strike="noStrike"/>
          </a:p>
        </p:txBody>
      </p:sp>
      <p:sp>
        <p:nvSpPr>
          <p:cNvPr id="606" name="Google Shape;606;g3d0d38f0a2c_4_107"/>
          <p:cNvSpPr/>
          <p:nvPr/>
        </p:nvSpPr>
        <p:spPr>
          <a:xfrm>
            <a:off x="17137063" y="9796662"/>
            <a:ext cx="6225778" cy="12632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У California State University AI-асистент працює 24/7, допомагаючи студентам та зменшуючи навантаження на staff на 40%</a:t>
            </a:r>
            <a:endParaRPr b="0" i="0" sz="2300" u="none" cap="none" strike="noStrike"/>
          </a:p>
        </p:txBody>
      </p:sp>
      <p:grpSp>
        <p:nvGrpSpPr>
          <p:cNvPr id="607" name="Google Shape;607;g3d0d38f0a2c_4_107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608" name="Google Shape;608;g3d0d38f0a2c_4_107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609" name="Google Shape;609;g3d0d38f0a2c_4_107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0" name="Google Shape;610;g3d0d38f0a2c_4_107" title="Снимок экрана 2026-02-28 в 18.36.2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52975" y="11828675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d0d38f0a2c_4_126"/>
          <p:cNvSpPr/>
          <p:nvPr/>
        </p:nvSpPr>
        <p:spPr>
          <a:xfrm>
            <a:off x="1586905" y="1526198"/>
            <a:ext cx="116778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6000"/>
              <a:buFont typeface="Instrument Sans SemiBold"/>
              <a:buNone/>
            </a:pPr>
            <a:r>
              <a:rPr b="1" i="0" lang="en-US" sz="60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Персоналізоване навчання з AI</a:t>
            </a:r>
            <a:endParaRPr b="0" i="0" sz="6000" u="none" cap="none" strike="noStrike"/>
          </a:p>
        </p:txBody>
      </p:sp>
      <p:pic>
        <p:nvPicPr>
          <p:cNvPr descr="preencoded.png" id="617" name="Google Shape;617;g3d0d38f0a2c_4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905" y="2486818"/>
            <a:ext cx="13524112" cy="754816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3d0d38f0a2c_4_126"/>
          <p:cNvSpPr/>
          <p:nvPr/>
        </p:nvSpPr>
        <p:spPr>
          <a:xfrm>
            <a:off x="15873413" y="5462588"/>
            <a:ext cx="3842345" cy="480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Як працює система</a:t>
            </a:r>
            <a:endParaRPr b="0" i="0" sz="3000" u="none" cap="none" strike="noStrike"/>
          </a:p>
        </p:txBody>
      </p:sp>
      <p:sp>
        <p:nvSpPr>
          <p:cNvPr id="619" name="Google Shape;619;g3d0d38f0a2c_4_126"/>
          <p:cNvSpPr/>
          <p:nvPr/>
        </p:nvSpPr>
        <p:spPr>
          <a:xfrm>
            <a:off x="15873413" y="6192638"/>
            <a:ext cx="6936185" cy="891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82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AI аналізує індивідуальні дані студента та адаптує навчальний процес під його потреби</a:t>
            </a:r>
            <a:endParaRPr b="0" i="0" sz="2400" u="none" cap="none" strike="noStrike"/>
          </a:p>
        </p:txBody>
      </p:sp>
      <p:sp>
        <p:nvSpPr>
          <p:cNvPr id="620" name="Google Shape;620;g3d0d38f0a2c_4_126"/>
          <p:cNvSpPr/>
          <p:nvPr/>
        </p:nvSpPr>
        <p:spPr>
          <a:xfrm>
            <a:off x="1586905" y="10760670"/>
            <a:ext cx="153590" cy="153590"/>
          </a:xfrm>
          <a:prstGeom prst="roundRect">
            <a:avLst>
              <a:gd fmla="val 496126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3d0d38f0a2c_4_126"/>
          <p:cNvSpPr/>
          <p:nvPr/>
        </p:nvSpPr>
        <p:spPr>
          <a:xfrm>
            <a:off x="1990328" y="10597357"/>
            <a:ext cx="3842345" cy="480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Успішність</a:t>
            </a:r>
            <a:endParaRPr b="0" i="0" sz="3000" u="none" cap="none" strike="noStrike"/>
          </a:p>
        </p:txBody>
      </p:sp>
      <p:sp>
        <p:nvSpPr>
          <p:cNvPr id="622" name="Google Shape;622;g3d0d38f0a2c_4_126"/>
          <p:cNvSpPr/>
          <p:nvPr/>
        </p:nvSpPr>
        <p:spPr>
          <a:xfrm>
            <a:off x="1990328" y="11227395"/>
            <a:ext cx="6458347" cy="445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82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Аналіз оцінок та результатів тестів</a:t>
            </a:r>
            <a:endParaRPr b="0" i="0" sz="2400" u="none" cap="none" strike="noStrike"/>
          </a:p>
        </p:txBody>
      </p:sp>
      <p:sp>
        <p:nvSpPr>
          <p:cNvPr id="623" name="Google Shape;623;g3d0d38f0a2c_4_126"/>
          <p:cNvSpPr/>
          <p:nvPr/>
        </p:nvSpPr>
        <p:spPr>
          <a:xfrm>
            <a:off x="8761015" y="10760670"/>
            <a:ext cx="153590" cy="153590"/>
          </a:xfrm>
          <a:prstGeom prst="roundRect">
            <a:avLst>
              <a:gd fmla="val 496126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3d0d38f0a2c_4_126"/>
          <p:cNvSpPr/>
          <p:nvPr/>
        </p:nvSpPr>
        <p:spPr>
          <a:xfrm>
            <a:off x="9164438" y="10597357"/>
            <a:ext cx="3842345" cy="480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Стиль навчання</a:t>
            </a:r>
            <a:endParaRPr b="0" i="0" sz="3000" u="none" cap="none" strike="noStrike"/>
          </a:p>
        </p:txBody>
      </p:sp>
      <p:sp>
        <p:nvSpPr>
          <p:cNvPr id="625" name="Google Shape;625;g3d0d38f0a2c_4_126"/>
          <p:cNvSpPr/>
          <p:nvPr/>
        </p:nvSpPr>
        <p:spPr>
          <a:xfrm>
            <a:off x="9164438" y="11227395"/>
            <a:ext cx="6458347" cy="891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82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Визначення переважних методів сприйняття</a:t>
            </a:r>
            <a:endParaRPr b="0" i="0" sz="2400" u="none" cap="none" strike="noStrike"/>
          </a:p>
        </p:txBody>
      </p:sp>
      <p:sp>
        <p:nvSpPr>
          <p:cNvPr id="626" name="Google Shape;626;g3d0d38f0a2c_4_126"/>
          <p:cNvSpPr/>
          <p:nvPr/>
        </p:nvSpPr>
        <p:spPr>
          <a:xfrm>
            <a:off x="15935127" y="10760670"/>
            <a:ext cx="153590" cy="153590"/>
          </a:xfrm>
          <a:prstGeom prst="roundRect">
            <a:avLst>
              <a:gd fmla="val 496126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3d0d38f0a2c_4_126"/>
          <p:cNvSpPr/>
          <p:nvPr/>
        </p:nvSpPr>
        <p:spPr>
          <a:xfrm>
            <a:off x="16338550" y="10597357"/>
            <a:ext cx="3842345" cy="480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000"/>
              <a:buFont typeface="Instrument Sans SemiBold"/>
              <a:buNone/>
            </a:pPr>
            <a:r>
              <a:rPr b="1" i="0" lang="en-US" sz="30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Слабкі місця</a:t>
            </a:r>
            <a:endParaRPr b="0" i="0" sz="3000" u="none" cap="none" strike="noStrike"/>
          </a:p>
        </p:txBody>
      </p:sp>
      <p:sp>
        <p:nvSpPr>
          <p:cNvPr id="628" name="Google Shape;628;g3d0d38f0a2c_4_126"/>
          <p:cNvSpPr/>
          <p:nvPr/>
        </p:nvSpPr>
        <p:spPr>
          <a:xfrm>
            <a:off x="16338550" y="11227395"/>
            <a:ext cx="6458545" cy="891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82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Виявлення тем, що потребують додаткової уваги</a:t>
            </a:r>
            <a:endParaRPr b="0" i="0" sz="2400" u="none" cap="none" strike="noStrike"/>
          </a:p>
        </p:txBody>
      </p:sp>
      <p:sp>
        <p:nvSpPr>
          <p:cNvPr id="629" name="Google Shape;629;g3d0d38f0a2c_4_126"/>
          <p:cNvSpPr/>
          <p:nvPr/>
        </p:nvSpPr>
        <p:spPr>
          <a:xfrm>
            <a:off x="1586905" y="12268588"/>
            <a:ext cx="212103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82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400"/>
              <a:buFont typeface="Instrument Sans Medium"/>
              <a:buNone/>
            </a:pPr>
            <a:r>
              <a:rPr b="0" i="0" lang="en-US" sz="24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На основі аналізу система пропонує індивідуальні навчальні матеріали, додаткові завдання та рекомендації щодо покращення успішності</a:t>
            </a:r>
            <a:endParaRPr b="0" i="0" sz="2400" u="none" cap="none" strike="noStrike"/>
          </a:p>
        </p:txBody>
      </p:sp>
      <p:grpSp>
        <p:nvGrpSpPr>
          <p:cNvPr id="630" name="Google Shape;630;g3d0d38f0a2c_4_126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631" name="Google Shape;631;g3d0d38f0a2c_4_126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632" name="Google Shape;632;g3d0d38f0a2c_4_126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3" name="Google Shape;633;g3d0d38f0a2c_4_126" title="Снимок экрана 2026-02-28 в 18.36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975" y="12714400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39" name="Google Shape;639;g3d0d38f0a2c_4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d0d38f0a2c_4_144"/>
          <p:cNvSpPr/>
          <p:nvPr/>
        </p:nvSpPr>
        <p:spPr>
          <a:xfrm>
            <a:off x="1044575" y="1398190"/>
            <a:ext cx="13150850" cy="1865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5800"/>
              <a:buFont typeface="Instrument Sans SemiBold"/>
              <a:buNone/>
            </a:pPr>
            <a:r>
              <a:rPr b="1" i="0" lang="en-US" sz="5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Автоматизація викладання та підтримка досліджень</a:t>
            </a:r>
            <a:endParaRPr b="0" i="0" sz="5800" u="none" cap="none" strike="noStrike"/>
          </a:p>
        </p:txBody>
      </p:sp>
      <p:sp>
        <p:nvSpPr>
          <p:cNvPr id="641" name="Google Shape;641;g3d0d38f0a2c_4_144"/>
          <p:cNvSpPr/>
          <p:nvPr/>
        </p:nvSpPr>
        <p:spPr>
          <a:xfrm>
            <a:off x="1044575" y="3616920"/>
            <a:ext cx="38100" cy="6909990"/>
          </a:xfrm>
          <a:prstGeom prst="roundRect">
            <a:avLst>
              <a:gd fmla="val 705020" name="adj"/>
            </a:avLst>
          </a:prstGeom>
          <a:solidFill>
            <a:srgbClr val="B4CCE3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g3d0d38f0a2c_4_144"/>
          <p:cNvSpPr/>
          <p:nvPr/>
        </p:nvSpPr>
        <p:spPr>
          <a:xfrm>
            <a:off x="1082675" y="3616920"/>
            <a:ext cx="13150850" cy="3219450"/>
          </a:xfrm>
          <a:prstGeom prst="rect">
            <a:avLst/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3d0d38f0a2c_4_144"/>
          <p:cNvSpPr/>
          <p:nvPr/>
        </p:nvSpPr>
        <p:spPr>
          <a:xfrm>
            <a:off x="1381125" y="3915370"/>
            <a:ext cx="4900613" cy="466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SemiBold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Автоматизація викладання</a:t>
            </a:r>
            <a:endParaRPr b="0" i="0" sz="2900" u="none" cap="none" strike="noStrike"/>
          </a:p>
        </p:txBody>
      </p:sp>
      <p:sp>
        <p:nvSpPr>
          <p:cNvPr id="644" name="Google Shape;644;g3d0d38f0a2c_4_144"/>
          <p:cNvSpPr/>
          <p:nvPr/>
        </p:nvSpPr>
        <p:spPr>
          <a:xfrm>
            <a:off x="1381125" y="4522987"/>
            <a:ext cx="12553950" cy="4272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Викладачі використовують AI для:</a:t>
            </a:r>
            <a:endParaRPr b="0" i="0" sz="2300" u="none" cap="none" strike="noStrike"/>
          </a:p>
        </p:txBody>
      </p:sp>
      <p:sp>
        <p:nvSpPr>
          <p:cNvPr id="645" name="Google Shape;645;g3d0d38f0a2c_4_144"/>
          <p:cNvSpPr/>
          <p:nvPr/>
        </p:nvSpPr>
        <p:spPr>
          <a:xfrm>
            <a:off x="1381125" y="5091510"/>
            <a:ext cx="12553950" cy="1446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Створення презентацій з візуалізацією матеріалу</a:t>
            </a:r>
            <a:endParaRPr b="0" i="0" sz="2300" u="none" cap="none" strike="noStrike"/>
          </a:p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Генерації тестів та контрольних робіт</a:t>
            </a:r>
            <a:endParaRPr b="0" i="0" sz="2300" u="none" cap="none" strike="noStrike"/>
          </a:p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Перевірки домашніх завдань та письмових робіт</a:t>
            </a:r>
            <a:endParaRPr b="0" i="0" sz="2300" u="none" cap="none" strike="noStrike"/>
          </a:p>
        </p:txBody>
      </p:sp>
      <p:sp>
        <p:nvSpPr>
          <p:cNvPr id="646" name="Google Shape;646;g3d0d38f0a2c_4_144"/>
          <p:cNvSpPr/>
          <p:nvPr/>
        </p:nvSpPr>
        <p:spPr>
          <a:xfrm>
            <a:off x="1082675" y="7307462"/>
            <a:ext cx="13150850" cy="3219450"/>
          </a:xfrm>
          <a:prstGeom prst="rect">
            <a:avLst/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3d0d38f0a2c_4_144"/>
          <p:cNvSpPr/>
          <p:nvPr/>
        </p:nvSpPr>
        <p:spPr>
          <a:xfrm>
            <a:off x="1381125" y="7605912"/>
            <a:ext cx="4044157" cy="466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SemiBold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Підтримка досліджень</a:t>
            </a:r>
            <a:endParaRPr b="0" i="0" sz="2900" u="none" cap="none" strike="noStrike"/>
          </a:p>
        </p:txBody>
      </p:sp>
      <p:sp>
        <p:nvSpPr>
          <p:cNvPr id="648" name="Google Shape;648;g3d0d38f0a2c_4_144"/>
          <p:cNvSpPr/>
          <p:nvPr/>
        </p:nvSpPr>
        <p:spPr>
          <a:xfrm>
            <a:off x="1381125" y="8213527"/>
            <a:ext cx="12553950" cy="4272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AI допомагає студентам та науковцям:</a:t>
            </a:r>
            <a:endParaRPr b="0" i="0" sz="2300" u="none" cap="none" strike="noStrike"/>
          </a:p>
        </p:txBody>
      </p:sp>
      <p:sp>
        <p:nvSpPr>
          <p:cNvPr id="649" name="Google Shape;649;g3d0d38f0a2c_4_144"/>
          <p:cNvSpPr/>
          <p:nvPr/>
        </p:nvSpPr>
        <p:spPr>
          <a:xfrm>
            <a:off x="1381125" y="8782050"/>
            <a:ext cx="12553950" cy="1446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Знаходити релевантні наукові джерела</a:t>
            </a:r>
            <a:endParaRPr b="0" i="0" sz="2300" u="none" cap="none" strike="noStrike"/>
          </a:p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Писати літературний огляд</a:t>
            </a:r>
            <a:endParaRPr b="0" i="0" sz="2300" u="none" cap="none" strike="noStrike"/>
          </a:p>
          <a:p>
            <a:pPr indent="-565150" lvl="0" marL="5715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Medium"/>
              <a:buChar char="•"/>
            </a:pPr>
            <a:r>
              <a:rPr b="0" i="0" lang="en-US" sz="23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Структурувати наукові статті</a:t>
            </a:r>
            <a:endParaRPr b="0" i="0" sz="2300" u="none" cap="none" strike="noStrike"/>
          </a:p>
        </p:txBody>
      </p:sp>
      <p:sp>
        <p:nvSpPr>
          <p:cNvPr id="650" name="Google Shape;650;g3d0d38f0a2c_4_144"/>
          <p:cNvSpPr/>
          <p:nvPr/>
        </p:nvSpPr>
        <p:spPr>
          <a:xfrm>
            <a:off x="1044575" y="10791825"/>
            <a:ext cx="13150850" cy="1525787"/>
          </a:xfrm>
          <a:prstGeom prst="roundRect">
            <a:avLst>
              <a:gd fmla="val 17605" name="adj"/>
            </a:avLst>
          </a:prstGeom>
          <a:solidFill>
            <a:srgbClr val="B5DAFC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51" name="Google Shape;651;g3d0d38f0a2c_4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025" y="11221243"/>
            <a:ext cx="373063" cy="2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3d0d38f0a2c_4_144"/>
          <p:cNvSpPr/>
          <p:nvPr/>
        </p:nvSpPr>
        <p:spPr>
          <a:xfrm>
            <a:off x="2014538" y="11101983"/>
            <a:ext cx="11882438" cy="8544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strument Sans Medium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Особливо корисно для магістрів, аспірантів та науковців, що працюють з великими обсягами літератури</a:t>
            </a:r>
            <a:endParaRPr b="0" i="0" sz="2300" u="none" cap="none" strike="noStrike"/>
          </a:p>
        </p:txBody>
      </p:sp>
      <p:grpSp>
        <p:nvGrpSpPr>
          <p:cNvPr id="653" name="Google Shape;653;g3d0d38f0a2c_4_144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654" name="Google Shape;654;g3d0d38f0a2c_4_144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655" name="Google Shape;655;g3d0d38f0a2c_4_144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6" name="Google Shape;656;g3d0d38f0a2c_4_144" title="Снимок экрана 2026-02-28 в 18.36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975" y="12582525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62" name="Google Shape;662;g3d0d38f0a2c_4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3d0d38f0a2c_4_162"/>
          <p:cNvSpPr/>
          <p:nvPr/>
        </p:nvSpPr>
        <p:spPr>
          <a:xfrm>
            <a:off x="826492" y="3042245"/>
            <a:ext cx="12367022" cy="73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600"/>
              <a:buFont typeface="Instrument Sans SemiBold"/>
              <a:buNone/>
            </a:pPr>
            <a:r>
              <a:rPr b="1" i="0" lang="en-US" sz="46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Early-warning системи та ключові висновки</a:t>
            </a:r>
            <a:endParaRPr b="0" i="0" sz="4600" u="none" cap="none" strike="noStrike"/>
          </a:p>
        </p:txBody>
      </p:sp>
      <p:sp>
        <p:nvSpPr>
          <p:cNvPr id="664" name="Google Shape;664;g3d0d38f0a2c_4_162"/>
          <p:cNvSpPr/>
          <p:nvPr/>
        </p:nvSpPr>
        <p:spPr>
          <a:xfrm>
            <a:off x="826492" y="4148535"/>
            <a:ext cx="4232672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Виявлення студентів у ризику</a:t>
            </a:r>
            <a:endParaRPr b="0" i="0" sz="2300" u="none" cap="none" strike="noStrike"/>
          </a:p>
        </p:txBody>
      </p:sp>
      <p:sp>
        <p:nvSpPr>
          <p:cNvPr id="665" name="Google Shape;665;g3d0d38f0a2c_4_162"/>
          <p:cNvSpPr/>
          <p:nvPr/>
        </p:nvSpPr>
        <p:spPr>
          <a:xfrm>
            <a:off x="826492" y="4665067"/>
            <a:ext cx="6505575" cy="920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AI-системи аналізують поведінкові патерни та сигнализують викладачам про студентів, які потребують додаткової підтримки</a:t>
            </a:r>
            <a:endParaRPr b="0" i="0" sz="1800" u="none" cap="none" strike="noStrike"/>
          </a:p>
        </p:txBody>
      </p:sp>
      <p:sp>
        <p:nvSpPr>
          <p:cNvPr id="666" name="Google Shape;666;g3d0d38f0a2c_4_162"/>
          <p:cNvSpPr/>
          <p:nvPr/>
        </p:nvSpPr>
        <p:spPr>
          <a:xfrm>
            <a:off x="7920633" y="4148535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Основні висновки</a:t>
            </a:r>
            <a:endParaRPr b="0" i="0" sz="2300" u="none" cap="none" strike="noStrike"/>
          </a:p>
        </p:txBody>
      </p:sp>
      <p:sp>
        <p:nvSpPr>
          <p:cNvPr id="667" name="Google Shape;667;g3d0d38f0a2c_4_162"/>
          <p:cNvSpPr/>
          <p:nvPr/>
        </p:nvSpPr>
        <p:spPr>
          <a:xfrm>
            <a:off x="7920633" y="4665067"/>
            <a:ext cx="6505575" cy="613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AI-інструменти створюють екосистему підтримки для всіх учасників освітнього процесу</a:t>
            </a:r>
            <a:endParaRPr b="0" i="0" sz="1800" u="none" cap="none" strike="noStrike"/>
          </a:p>
        </p:txBody>
      </p:sp>
      <p:sp>
        <p:nvSpPr>
          <p:cNvPr id="668" name="Google Shape;668;g3d0d38f0a2c_4_162"/>
          <p:cNvSpPr/>
          <p:nvPr/>
        </p:nvSpPr>
        <p:spPr>
          <a:xfrm>
            <a:off x="7920633" y="5444530"/>
            <a:ext cx="531217" cy="531217"/>
          </a:xfrm>
          <a:prstGeom prst="roundRect">
            <a:avLst>
              <a:gd fmla="val 40008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3d0d38f0a2c_4_162"/>
          <p:cNvSpPr/>
          <p:nvPr/>
        </p:nvSpPr>
        <p:spPr>
          <a:xfrm>
            <a:off x="8599288" y="5525690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Персоналізація</a:t>
            </a:r>
            <a:endParaRPr b="0" i="0" sz="2300" u="none" cap="none" strike="noStrike"/>
          </a:p>
        </p:txBody>
      </p:sp>
      <p:sp>
        <p:nvSpPr>
          <p:cNvPr id="670" name="Google Shape;670;g3d0d38f0a2c_4_162"/>
          <p:cNvSpPr/>
          <p:nvPr/>
        </p:nvSpPr>
        <p:spPr>
          <a:xfrm>
            <a:off x="8599288" y="6042223"/>
            <a:ext cx="5826918" cy="306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Адаптація навчання під індивідуальні потреби</a:t>
            </a:r>
            <a:endParaRPr b="0" i="0" sz="1800" u="none" cap="none" strike="noStrike"/>
          </a:p>
        </p:txBody>
      </p:sp>
      <p:sp>
        <p:nvSpPr>
          <p:cNvPr id="671" name="Google Shape;671;g3d0d38f0a2c_4_162"/>
          <p:cNvSpPr/>
          <p:nvPr/>
        </p:nvSpPr>
        <p:spPr>
          <a:xfrm>
            <a:off x="7920633" y="6643887"/>
            <a:ext cx="531217" cy="531217"/>
          </a:xfrm>
          <a:prstGeom prst="roundRect">
            <a:avLst>
              <a:gd fmla="val 40008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g3d0d38f0a2c_4_162"/>
          <p:cNvSpPr/>
          <p:nvPr/>
        </p:nvSpPr>
        <p:spPr>
          <a:xfrm>
            <a:off x="8599288" y="6725047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Ефективність</a:t>
            </a:r>
            <a:endParaRPr b="0" i="0" sz="2300" u="none" cap="none" strike="noStrike"/>
          </a:p>
        </p:txBody>
      </p:sp>
      <p:sp>
        <p:nvSpPr>
          <p:cNvPr id="673" name="Google Shape;673;g3d0d38f0a2c_4_162"/>
          <p:cNvSpPr/>
          <p:nvPr/>
        </p:nvSpPr>
        <p:spPr>
          <a:xfrm>
            <a:off x="8599288" y="7241580"/>
            <a:ext cx="5826918" cy="306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Економія часу на рутинних процесах</a:t>
            </a:r>
            <a:endParaRPr b="0" i="0" sz="1800" u="none" cap="none" strike="noStrike"/>
          </a:p>
        </p:txBody>
      </p:sp>
      <p:sp>
        <p:nvSpPr>
          <p:cNvPr id="674" name="Google Shape;674;g3d0d38f0a2c_4_162"/>
          <p:cNvSpPr/>
          <p:nvPr/>
        </p:nvSpPr>
        <p:spPr>
          <a:xfrm>
            <a:off x="7920633" y="7843242"/>
            <a:ext cx="531217" cy="531217"/>
          </a:xfrm>
          <a:prstGeom prst="roundRect">
            <a:avLst>
              <a:gd fmla="val 40008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3d0d38f0a2c_4_162"/>
          <p:cNvSpPr/>
          <p:nvPr/>
        </p:nvSpPr>
        <p:spPr>
          <a:xfrm>
            <a:off x="8599288" y="7924403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Доступність</a:t>
            </a:r>
            <a:endParaRPr b="0" i="0" sz="2300" u="none" cap="none" strike="noStrike"/>
          </a:p>
        </p:txBody>
      </p:sp>
      <p:sp>
        <p:nvSpPr>
          <p:cNvPr id="676" name="Google Shape;676;g3d0d38f0a2c_4_162"/>
          <p:cNvSpPr/>
          <p:nvPr/>
        </p:nvSpPr>
        <p:spPr>
          <a:xfrm>
            <a:off x="8599288" y="8440937"/>
            <a:ext cx="5826918" cy="306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Підтримка 24/7 для студентів та викладачів</a:t>
            </a:r>
            <a:endParaRPr b="0" i="0" sz="1800" u="none" cap="none" strike="noStrike"/>
          </a:p>
        </p:txBody>
      </p:sp>
      <p:sp>
        <p:nvSpPr>
          <p:cNvPr id="677" name="Google Shape;677;g3d0d38f0a2c_4_162"/>
          <p:cNvSpPr/>
          <p:nvPr/>
        </p:nvSpPr>
        <p:spPr>
          <a:xfrm>
            <a:off x="826492" y="9079508"/>
            <a:ext cx="4430713" cy="1594048"/>
          </a:xfrm>
          <a:prstGeom prst="roundRect">
            <a:avLst>
              <a:gd fmla="val 13333" name="adj"/>
            </a:avLst>
          </a:prstGeom>
          <a:solidFill>
            <a:srgbClr val="FFFFFF"/>
          </a:solidFill>
          <a:ln cap="flat" cmpd="sng" w="15225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3d0d38f0a2c_4_162"/>
          <p:cNvSpPr/>
          <p:nvPr/>
        </p:nvSpPr>
        <p:spPr>
          <a:xfrm>
            <a:off x="1088033" y="9341048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Пропуски занять</a:t>
            </a:r>
            <a:endParaRPr b="0" i="0" sz="2300" u="none" cap="none" strike="noStrike"/>
          </a:p>
        </p:txBody>
      </p:sp>
      <p:sp>
        <p:nvSpPr>
          <p:cNvPr id="679" name="Google Shape;679;g3d0d38f0a2c_4_162"/>
          <p:cNvSpPr/>
          <p:nvPr/>
        </p:nvSpPr>
        <p:spPr>
          <a:xfrm>
            <a:off x="1088033" y="9798447"/>
            <a:ext cx="3907632" cy="613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Виявлення систематичних відсутностей</a:t>
            </a:r>
            <a:endParaRPr b="0" i="0" sz="1800" u="none" cap="none" strike="noStrike"/>
          </a:p>
        </p:txBody>
      </p:sp>
      <p:sp>
        <p:nvSpPr>
          <p:cNvPr id="680" name="Google Shape;680;g3d0d38f0a2c_4_162"/>
          <p:cNvSpPr/>
          <p:nvPr/>
        </p:nvSpPr>
        <p:spPr>
          <a:xfrm>
            <a:off x="5404643" y="9079508"/>
            <a:ext cx="4430713" cy="1594048"/>
          </a:xfrm>
          <a:prstGeom prst="roundRect">
            <a:avLst>
              <a:gd fmla="val 13333" name="adj"/>
            </a:avLst>
          </a:prstGeom>
          <a:solidFill>
            <a:srgbClr val="FFFFFF"/>
          </a:solidFill>
          <a:ln cap="flat" cmpd="sng" w="15225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3d0d38f0a2c_4_162"/>
          <p:cNvSpPr/>
          <p:nvPr/>
        </p:nvSpPr>
        <p:spPr>
          <a:xfrm>
            <a:off x="5666185" y="9341048"/>
            <a:ext cx="2951758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Низькі оцінки</a:t>
            </a:r>
            <a:endParaRPr b="0" i="0" sz="2300" u="none" cap="none" strike="noStrike"/>
          </a:p>
        </p:txBody>
      </p:sp>
      <p:sp>
        <p:nvSpPr>
          <p:cNvPr id="682" name="Google Shape;682;g3d0d38f0a2c_4_162"/>
          <p:cNvSpPr/>
          <p:nvPr/>
        </p:nvSpPr>
        <p:spPr>
          <a:xfrm>
            <a:off x="5666185" y="9798447"/>
            <a:ext cx="3907632" cy="306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Аналіз результатів тестів та робіт</a:t>
            </a:r>
            <a:endParaRPr b="0" i="0" sz="1800" u="none" cap="none" strike="noStrike"/>
          </a:p>
        </p:txBody>
      </p:sp>
      <p:sp>
        <p:nvSpPr>
          <p:cNvPr id="683" name="Google Shape;683;g3d0d38f0a2c_4_162"/>
          <p:cNvSpPr/>
          <p:nvPr/>
        </p:nvSpPr>
        <p:spPr>
          <a:xfrm>
            <a:off x="9982795" y="9079508"/>
            <a:ext cx="4430713" cy="1594048"/>
          </a:xfrm>
          <a:prstGeom prst="roundRect">
            <a:avLst>
              <a:gd fmla="val 13333" name="adj"/>
            </a:avLst>
          </a:prstGeom>
          <a:solidFill>
            <a:srgbClr val="FFFFFF"/>
          </a:solidFill>
          <a:ln cap="flat" cmpd="sng" w="15225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g3d0d38f0a2c_4_162"/>
          <p:cNvSpPr/>
          <p:nvPr/>
        </p:nvSpPr>
        <p:spPr>
          <a:xfrm>
            <a:off x="10244337" y="9341048"/>
            <a:ext cx="2989462" cy="369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Незавершені роботи</a:t>
            </a:r>
            <a:endParaRPr b="0" i="0" sz="2300" u="none" cap="none" strike="noStrike"/>
          </a:p>
        </p:txBody>
      </p:sp>
      <p:sp>
        <p:nvSpPr>
          <p:cNvPr id="685" name="Google Shape;685;g3d0d38f0a2c_4_162"/>
          <p:cNvSpPr/>
          <p:nvPr/>
        </p:nvSpPr>
        <p:spPr>
          <a:xfrm>
            <a:off x="10244337" y="9798447"/>
            <a:ext cx="3907632" cy="306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Контроль виконання дедлайнів</a:t>
            </a:r>
            <a:endParaRPr b="0" i="0" sz="1800" u="none" cap="none" strike="noStrike"/>
          </a:p>
        </p:txBody>
      </p:sp>
      <p:grpSp>
        <p:nvGrpSpPr>
          <p:cNvPr id="686" name="Google Shape;686;g3d0d38f0a2c_4_16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687" name="Google Shape;687;g3d0d38f0a2c_4_16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688" name="Google Shape;688;g3d0d38f0a2c_4_16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9" name="Google Shape;689;g3d0d38f0a2c_4_162" title="Снимок экрана 2026-02-28 в 18.36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cbe46e498e_2_173"/>
          <p:cNvSpPr/>
          <p:nvPr/>
        </p:nvSpPr>
        <p:spPr>
          <a:xfrm>
            <a:off x="1322983" y="3231357"/>
            <a:ext cx="21738035" cy="23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Висновок: Цифрова педагогіка — шлях до якісної освіти</a:t>
            </a:r>
            <a:endParaRPr b="0" i="0" sz="7400" u="none" cap="none" strike="noStrike"/>
          </a:p>
        </p:txBody>
      </p:sp>
      <p:sp>
        <p:nvSpPr>
          <p:cNvPr id="696" name="Google Shape;696;g3cbe46e498e_2_173"/>
          <p:cNvSpPr/>
          <p:nvPr/>
        </p:nvSpPr>
        <p:spPr>
          <a:xfrm>
            <a:off x="1322983" y="6350000"/>
            <a:ext cx="850503" cy="850503"/>
          </a:xfrm>
          <a:prstGeom prst="roundRect">
            <a:avLst>
              <a:gd fmla="val 40005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3cbe46e498e_2_173"/>
          <p:cNvSpPr/>
          <p:nvPr/>
        </p:nvSpPr>
        <p:spPr>
          <a:xfrm>
            <a:off x="2551510" y="6420842"/>
            <a:ext cx="5670550" cy="708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4400"/>
              <a:buFont typeface="Instrument Sans SemiBold"/>
              <a:buNone/>
            </a:pPr>
            <a:r>
              <a:rPr b="1" i="0" lang="en-US" sz="44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Нові горизонти</a:t>
            </a:r>
            <a:endParaRPr b="0" i="0" sz="4400" u="none" cap="none" strike="noStrike"/>
          </a:p>
        </p:txBody>
      </p:sp>
      <p:sp>
        <p:nvSpPr>
          <p:cNvPr id="698" name="Google Shape;698;g3cbe46e498e_2_173"/>
          <p:cNvSpPr/>
          <p:nvPr/>
        </p:nvSpPr>
        <p:spPr>
          <a:xfrm>
            <a:off x="2551510" y="7762875"/>
            <a:ext cx="5702400" cy="30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Цифрові технології відкривають безмежні можливості для навчання, співпраці та розвитку творчого потенціалу</a:t>
            </a:r>
            <a:endParaRPr b="0" i="0" sz="2900" u="none" cap="none" strike="noStrike"/>
          </a:p>
        </p:txBody>
      </p:sp>
      <p:sp>
        <p:nvSpPr>
          <p:cNvPr id="699" name="Google Shape;699;g3cbe46e498e_2_173"/>
          <p:cNvSpPr/>
          <p:nvPr/>
        </p:nvSpPr>
        <p:spPr>
          <a:xfrm>
            <a:off x="8726488" y="6350000"/>
            <a:ext cx="850503" cy="850503"/>
          </a:xfrm>
          <a:prstGeom prst="roundRect">
            <a:avLst>
              <a:gd fmla="val 40005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3cbe46e498e_2_173"/>
          <p:cNvSpPr/>
          <p:nvPr/>
        </p:nvSpPr>
        <p:spPr>
          <a:xfrm>
            <a:off x="9955013" y="6420842"/>
            <a:ext cx="5702498" cy="1417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4400"/>
              <a:buFont typeface="Instrument Sans SemiBold"/>
              <a:buNone/>
            </a:pPr>
            <a:r>
              <a:rPr b="1" i="0" lang="en-US" sz="44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Компетентний педагог</a:t>
            </a:r>
            <a:endParaRPr b="0" i="0" sz="4400" u="none" cap="none" strike="noStrike"/>
          </a:p>
        </p:txBody>
      </p:sp>
      <p:sp>
        <p:nvSpPr>
          <p:cNvPr id="701" name="Google Shape;701;g3cbe46e498e_2_173"/>
          <p:cNvSpPr/>
          <p:nvPr/>
        </p:nvSpPr>
        <p:spPr>
          <a:xfrm>
            <a:off x="9955013" y="8065293"/>
            <a:ext cx="5702498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Вчитель залишається ключовим агентом змін, який вміло поєднує технології з педагогічною майстерністю</a:t>
            </a:r>
            <a:endParaRPr b="0" i="0" sz="2900" u="none" cap="none" strike="noStrike"/>
          </a:p>
        </p:txBody>
      </p:sp>
      <p:sp>
        <p:nvSpPr>
          <p:cNvPr id="702" name="Google Shape;702;g3cbe46e498e_2_173"/>
          <p:cNvSpPr/>
          <p:nvPr/>
        </p:nvSpPr>
        <p:spPr>
          <a:xfrm>
            <a:off x="16129992" y="6350000"/>
            <a:ext cx="850503" cy="850503"/>
          </a:xfrm>
          <a:prstGeom prst="roundRect">
            <a:avLst>
              <a:gd fmla="val 40005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3cbe46e498e_2_173"/>
          <p:cNvSpPr/>
          <p:nvPr/>
        </p:nvSpPr>
        <p:spPr>
          <a:xfrm>
            <a:off x="17358518" y="6420842"/>
            <a:ext cx="5702498" cy="1417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4400"/>
              <a:buFont typeface="Instrument Sans SemiBold"/>
              <a:buNone/>
            </a:pPr>
            <a:r>
              <a:rPr b="1" i="0" lang="en-US" sz="44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Інвестиція у майбутнє</a:t>
            </a:r>
            <a:endParaRPr b="0" i="0" sz="4400" u="none" cap="none" strike="noStrike"/>
          </a:p>
        </p:txBody>
      </p:sp>
      <p:sp>
        <p:nvSpPr>
          <p:cNvPr id="704" name="Google Shape;704;g3cbe46e498e_2_173"/>
          <p:cNvSpPr/>
          <p:nvPr/>
        </p:nvSpPr>
        <p:spPr>
          <a:xfrm>
            <a:off x="17358518" y="8065293"/>
            <a:ext cx="5702498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Інновації в освіті — це вкладення у успіх кожного учня та розвиток суспільства в цілому</a:t>
            </a:r>
            <a:endParaRPr b="0" i="0" sz="2900" u="none" cap="none" strike="noStrike"/>
          </a:p>
        </p:txBody>
      </p:sp>
      <p:grpSp>
        <p:nvGrpSpPr>
          <p:cNvPr id="705" name="Google Shape;705;g3cbe46e498e_2_173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706" name="Google Shape;706;g3cbe46e498e_2_17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707" name="Google Shape;707;g3cbe46e498e_2_173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8" name="Google Shape;708;g3cbe46e498e_2_173" title="Снимок экрана 2026-02-28 в 18.36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3cbe46e498e_2_173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0" name="Google Shape;710;g3cbe46e498e_2_173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1" name="Google Shape;711;g3cbe46e498e_2_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"/>
          <p:cNvGrpSpPr/>
          <p:nvPr/>
        </p:nvGrpSpPr>
        <p:grpSpPr>
          <a:xfrm>
            <a:off x="0" y="-489539"/>
            <a:ext cx="24384000" cy="1871937"/>
            <a:chOff x="0" y="-57150"/>
            <a:chExt cx="4816593" cy="244806"/>
          </a:xfrm>
        </p:grpSpPr>
        <p:sp>
          <p:nvSpPr>
            <p:cNvPr id="717" name="Google Shape;717;p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718" name="Google Shape;718;p3"/>
            <p:cNvSpPr txBox="1"/>
            <p:nvPr/>
          </p:nvSpPr>
          <p:spPr>
            <a:xfrm>
              <a:off x="0" y="-57150"/>
              <a:ext cx="4816593" cy="244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9" name="Google Shape;719;p3"/>
          <p:cNvSpPr txBox="1"/>
          <p:nvPr/>
        </p:nvSpPr>
        <p:spPr>
          <a:xfrm>
            <a:off x="343433" y="197478"/>
            <a:ext cx="9516442" cy="6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0" name="Google Shape;720;p3"/>
          <p:cNvSpPr txBox="1"/>
          <p:nvPr/>
        </p:nvSpPr>
        <p:spPr>
          <a:xfrm>
            <a:off x="14451838" y="197478"/>
            <a:ext cx="8559552" cy="624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21" name="Google Shape;7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"/>
          <p:cNvSpPr/>
          <p:nvPr/>
        </p:nvSpPr>
        <p:spPr>
          <a:xfrm>
            <a:off x="793790" y="1704975"/>
            <a:ext cx="12285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rPr b="1" lang="en-US" sz="4450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Дякую за увагу! </a:t>
            </a:r>
            <a:endParaRPr b="1" sz="4450">
              <a:solidFill>
                <a:srgbClr val="091C53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t/>
            </a:r>
            <a:endParaRPr b="1" sz="4450">
              <a:solidFill>
                <a:srgbClr val="091C53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t/>
            </a:r>
            <a:endParaRPr b="0" i="0" sz="4450" u="none" cap="none" strike="noStrike"/>
          </a:p>
        </p:txBody>
      </p:sp>
      <p:pic>
        <p:nvPicPr>
          <p:cNvPr id="723" name="Google Shape;723;p3" title="Снимок экрана 2026-02-28 в 18.36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2" name="Google Shape;162;g3cbe46e498e_2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60775" y="1127125"/>
            <a:ext cx="8023224" cy="1146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cbe46e498e_2_42"/>
          <p:cNvSpPr/>
          <p:nvPr/>
        </p:nvSpPr>
        <p:spPr>
          <a:xfrm>
            <a:off x="1857850" y="2336709"/>
            <a:ext cx="12594000" cy="9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Автор курсуʼ </a:t>
            </a:r>
            <a:r>
              <a:rPr b="1" lang="en-US" sz="3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Тетяна ЦАЛКО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- кандидат економічних наук, доцент, доцент кафедри менеджменту КНУТД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Основні наукові інтереси охоплюють: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цифрову педагогіку та smart-освіту;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розвиток стартап-екосистем у закладах вищої освіти;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цифрову трансформацію управління та освіти;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підприємницьку освіту та інноваційний менеджмент.</a:t>
            </a:r>
            <a:b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4719"/>
              </a:lnSpc>
              <a:spcBef>
                <a:spcPts val="120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t/>
            </a:r>
            <a:endParaRPr sz="3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t/>
            </a:r>
            <a:endParaRPr b="1" sz="3300">
              <a:solidFill>
                <a:srgbClr val="091C5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4" name="Google Shape;164;g3cbe46e498e_2_4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65" name="Google Shape;165;g3cbe46e498e_2_4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66" name="Google Shape;166;g3cbe46e498e_2_4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g3cbe46e498e_2_42" title="Снимок экрана 2026-02-28 в 18.36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cbe46e498e_2_42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g3cbe46e498e_2_42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0" name="Google Shape;170;g3cbe46e498e_2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be46e498e_2_49"/>
          <p:cNvSpPr/>
          <p:nvPr/>
        </p:nvSpPr>
        <p:spPr>
          <a:xfrm>
            <a:off x="1322983" y="2841625"/>
            <a:ext cx="20475377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Чому цифрова педагогіка важлива сьогодні?</a:t>
            </a:r>
            <a:endParaRPr b="0" i="0" sz="7400" u="none" cap="none" strike="noStrike"/>
          </a:p>
        </p:txBody>
      </p:sp>
      <p:sp>
        <p:nvSpPr>
          <p:cNvPr id="177" name="Google Shape;177;g3cbe46e498e_2_49"/>
          <p:cNvSpPr/>
          <p:nvPr/>
        </p:nvSpPr>
        <p:spPr>
          <a:xfrm>
            <a:off x="1322983" y="4778970"/>
            <a:ext cx="6993930" cy="6095405"/>
          </a:xfrm>
          <a:prstGeom prst="roundRect">
            <a:avLst>
              <a:gd fmla="val 5582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cbe46e498e_2_49"/>
          <p:cNvSpPr/>
          <p:nvPr/>
        </p:nvSpPr>
        <p:spPr>
          <a:xfrm>
            <a:off x="1701007" y="5156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9" name="Google Shape;179;g3cbe46e498e_2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2950" y="5468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cbe46e498e_2_49"/>
          <p:cNvSpPr/>
          <p:nvPr/>
        </p:nvSpPr>
        <p:spPr>
          <a:xfrm>
            <a:off x="1701007" y="6669088"/>
            <a:ext cx="5609035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Глобальна цифровізація</a:t>
            </a:r>
            <a:endParaRPr b="0" i="0" sz="3700" u="none" cap="none" strike="noStrike"/>
          </a:p>
        </p:txBody>
      </p:sp>
      <p:sp>
        <p:nvSpPr>
          <p:cNvPr id="181" name="Google Shape;181;g3cbe46e498e_2_49"/>
          <p:cNvSpPr/>
          <p:nvPr/>
        </p:nvSpPr>
        <p:spPr>
          <a:xfrm>
            <a:off x="1701007" y="748645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Освіта трансформується як відповідь на виклики ХХІ століття — від зміни клімату до глобалізації економіки</a:t>
            </a:r>
            <a:endParaRPr b="0" i="0" sz="2900" u="none" cap="none" strike="noStrike"/>
          </a:p>
        </p:txBody>
      </p:sp>
      <p:sp>
        <p:nvSpPr>
          <p:cNvPr id="182" name="Google Shape;182;g3cbe46e498e_2_49"/>
          <p:cNvSpPr/>
          <p:nvPr/>
        </p:nvSpPr>
        <p:spPr>
          <a:xfrm>
            <a:off x="8694937" y="4778970"/>
            <a:ext cx="6993930" cy="6095405"/>
          </a:xfrm>
          <a:prstGeom prst="roundRect">
            <a:avLst>
              <a:gd fmla="val 5582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cbe46e498e_2_49"/>
          <p:cNvSpPr/>
          <p:nvPr/>
        </p:nvSpPr>
        <p:spPr>
          <a:xfrm>
            <a:off x="9072960" y="5156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4" name="Google Shape;184;g3cbe46e498e_2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4903" y="5468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cbe46e498e_2_49"/>
          <p:cNvSpPr/>
          <p:nvPr/>
        </p:nvSpPr>
        <p:spPr>
          <a:xfrm>
            <a:off x="9072960" y="6669088"/>
            <a:ext cx="6237883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Пандемія прискорила зміни</a:t>
            </a:r>
            <a:endParaRPr b="0" i="0" sz="3700" u="none" cap="none" strike="noStrike"/>
          </a:p>
        </p:txBody>
      </p:sp>
      <p:sp>
        <p:nvSpPr>
          <p:cNvPr id="186" name="Google Shape;186;g3cbe46e498e_2_49"/>
          <p:cNvSpPr/>
          <p:nvPr/>
        </p:nvSpPr>
        <p:spPr>
          <a:xfrm>
            <a:off x="9072960" y="807700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COVID-19 став каталізатором масового переходу до дистанційних форматів навчання по всьому світу</a:t>
            </a:r>
            <a:endParaRPr b="0" i="0" sz="2900" u="none" cap="none" strike="noStrike"/>
          </a:p>
        </p:txBody>
      </p:sp>
      <p:sp>
        <p:nvSpPr>
          <p:cNvPr id="187" name="Google Shape;187;g3cbe46e498e_2_49"/>
          <p:cNvSpPr/>
          <p:nvPr/>
        </p:nvSpPr>
        <p:spPr>
          <a:xfrm>
            <a:off x="16066888" y="4778970"/>
            <a:ext cx="6993930" cy="6095405"/>
          </a:xfrm>
          <a:prstGeom prst="roundRect">
            <a:avLst>
              <a:gd fmla="val 5582" name="adj"/>
            </a:avLst>
          </a:prstGeom>
          <a:solidFill>
            <a:srgbClr val="CEE6FD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cbe46e498e_2_49"/>
          <p:cNvSpPr/>
          <p:nvPr/>
        </p:nvSpPr>
        <p:spPr>
          <a:xfrm>
            <a:off x="16444913" y="5156993"/>
            <a:ext cx="1134070" cy="1134070"/>
          </a:xfrm>
          <a:prstGeom prst="roundRect">
            <a:avLst>
              <a:gd fmla="val 13436980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9" name="Google Shape;189;g3cbe46e498e_2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6857" y="5468738"/>
            <a:ext cx="510183" cy="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cbe46e498e_2_49"/>
          <p:cNvSpPr/>
          <p:nvPr/>
        </p:nvSpPr>
        <p:spPr>
          <a:xfrm>
            <a:off x="16444913" y="6669088"/>
            <a:ext cx="6237883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Від викладання до навчання</a:t>
            </a:r>
            <a:endParaRPr b="0" i="0" sz="3700" u="none" cap="none" strike="noStrike"/>
          </a:p>
        </p:txBody>
      </p:sp>
      <p:sp>
        <p:nvSpPr>
          <p:cNvPr id="191" name="Google Shape;191;g3cbe46e498e_2_49"/>
          <p:cNvSpPr/>
          <p:nvPr/>
        </p:nvSpPr>
        <p:spPr>
          <a:xfrm>
            <a:off x="16444913" y="8077002"/>
            <a:ext cx="623788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Освітній процес зміщується від передачі знань до розвитку критичного мислення та самостійного навчання</a:t>
            </a:r>
            <a:endParaRPr b="0" i="0" sz="2900" u="none" cap="none" strike="noStrike"/>
          </a:p>
        </p:txBody>
      </p:sp>
      <p:grpSp>
        <p:nvGrpSpPr>
          <p:cNvPr id="192" name="Google Shape;192;g3cbe46e498e_2_49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93" name="Google Shape;193;g3cbe46e498e_2_49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94" name="Google Shape;194;g3cbe46e498e_2_49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5" name="Google Shape;195;g3cbe46e498e_2_49" title="Снимок экрана 2026-02-28 в 18.36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cbe46e498e_2_49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g3cbe46e498e_2_49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8" name="Google Shape;198;g3cbe46e498e_2_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be46e498e_2_69"/>
          <p:cNvSpPr/>
          <p:nvPr/>
        </p:nvSpPr>
        <p:spPr>
          <a:xfrm>
            <a:off x="1152723" y="1506594"/>
            <a:ext cx="19986300" cy="9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33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6300"/>
              <a:buFont typeface="Instrument Sans SemiBold"/>
              <a:buNone/>
            </a:pPr>
            <a:r>
              <a:rPr b="1" i="0" lang="en-US" sz="63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Цифрова компетентність педагога — ключ до успіху</a:t>
            </a:r>
            <a:endParaRPr b="0" i="0" sz="6300" u="none" cap="none" strike="noStrike"/>
          </a:p>
        </p:txBody>
      </p:sp>
      <p:sp>
        <p:nvSpPr>
          <p:cNvPr id="205" name="Google Shape;205;g3cbe46e498e_2_69"/>
          <p:cNvSpPr/>
          <p:nvPr/>
        </p:nvSpPr>
        <p:spPr>
          <a:xfrm>
            <a:off x="1152723" y="4352330"/>
            <a:ext cx="7219950" cy="1199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3800"/>
              <a:buFont typeface="Instrument Sans SemiBold"/>
              <a:buNone/>
            </a:pPr>
            <a:r>
              <a:rPr b="1" i="0" lang="en-US" sz="38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Базові вимоги сучасного </a:t>
            </a:r>
            <a:r>
              <a:rPr b="1" lang="en-US" sz="3800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педагога</a:t>
            </a:r>
            <a:endParaRPr b="0" i="0" sz="3800" u="none" cap="none" strike="noStrike"/>
          </a:p>
        </p:txBody>
      </p:sp>
      <p:sp>
        <p:nvSpPr>
          <p:cNvPr id="206" name="Google Shape;206;g3cbe46e498e_2_69"/>
          <p:cNvSpPr/>
          <p:nvPr/>
        </p:nvSpPr>
        <p:spPr>
          <a:xfrm>
            <a:off x="1152725" y="5822750"/>
            <a:ext cx="7220100" cy="3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65150" lvl="0" marL="571500" marR="0" rtl="0" algn="l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Medium"/>
              <a:buChar char="•"/>
            </a:pPr>
            <a:r>
              <a:rPr b="0" i="0" lang="en-US" sz="25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Володіння цифровими інструментами та розуміння штучного інтелекту</a:t>
            </a:r>
            <a:endParaRPr b="0" i="0" sz="2500" u="none" cap="none" strike="noStrike"/>
          </a:p>
          <a:p>
            <a:pPr indent="-565150" lvl="0" marL="571500" marR="0" rtl="0" algn="l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Medium"/>
              <a:buChar char="•"/>
            </a:pPr>
            <a:r>
              <a:rPr b="0" i="0" lang="en-US" sz="25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Здатність до критичного аналізу цифрового контенту</a:t>
            </a:r>
            <a:endParaRPr b="0" i="0" sz="2500" u="none" cap="none" strike="noStrike"/>
          </a:p>
          <a:p>
            <a:pPr indent="-565150" lvl="0" marL="571500" marR="0" rtl="0" algn="l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Medium"/>
              <a:buChar char="•"/>
            </a:pPr>
            <a:r>
              <a:rPr b="0" i="0" lang="en-US" sz="25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Забезпечення безпеки даних учнів</a:t>
            </a:r>
            <a:r>
              <a:rPr lang="en-US" sz="2500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/студентів</a:t>
            </a:r>
            <a:endParaRPr sz="2500">
              <a:solidFill>
                <a:srgbClr val="1E3063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565150" lvl="0" marL="571500" marR="0" rtl="0" algn="l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500"/>
              <a:buFont typeface="Instrument Sans Medium"/>
              <a:buChar char="•"/>
            </a:pPr>
            <a:r>
              <a:rPr b="0" i="0" lang="en-US" sz="25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Використання відкритих освітніх ресурсів</a:t>
            </a:r>
            <a:endParaRPr b="0" i="0" sz="2500" u="none" cap="none" strike="noStrike"/>
          </a:p>
        </p:txBody>
      </p:sp>
      <p:pic>
        <p:nvPicPr>
          <p:cNvPr descr="preencoded.png" id="207" name="Google Shape;207;g3cbe46e498e_2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9774" y="2934575"/>
            <a:ext cx="12471476" cy="6960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cbe46e498e_2_69"/>
          <p:cNvSpPr/>
          <p:nvPr/>
        </p:nvSpPr>
        <p:spPr>
          <a:xfrm>
            <a:off x="1152748" y="9860373"/>
            <a:ext cx="22078500" cy="1699200"/>
          </a:xfrm>
          <a:prstGeom prst="roundRect">
            <a:avLst>
              <a:gd fmla="val 16948" name="adj"/>
            </a:avLst>
          </a:prstGeom>
          <a:solidFill>
            <a:srgbClr val="B5DAFC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9" name="Google Shape;209;g3cbe46e498e_2_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2605" y="11559580"/>
            <a:ext cx="399852" cy="31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cbe46e498e_2_69"/>
          <p:cNvSpPr/>
          <p:nvPr/>
        </p:nvSpPr>
        <p:spPr>
          <a:xfrm>
            <a:off x="1832563" y="10254951"/>
            <a:ext cx="207189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nstrument Sans Medium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DigComp 2.0</a:t>
            </a:r>
            <a:r>
              <a:rPr b="0" i="0" lang="en-US" sz="25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— європейська рамка цифрової компетентності, що визначає п'ять ключових областей для впевненого використання ІКТ у навчанні</a:t>
            </a:r>
            <a:endParaRPr b="0" i="0" sz="2500" u="none" cap="none" strike="noStrike"/>
          </a:p>
        </p:txBody>
      </p:sp>
      <p:grpSp>
        <p:nvGrpSpPr>
          <p:cNvPr id="211" name="Google Shape;211;g3cbe46e498e_2_69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12" name="Google Shape;212;g3cbe46e498e_2_69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13" name="Google Shape;213;g3cbe46e498e_2_69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g3cbe46e498e_2_69" title="Снимок экрана 2026-02-28 в 18.36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cbe46e498e_2_69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" name="Google Shape;216;g3cbe46e498e_2_69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7" name="Google Shape;217;g3cbe46e498e_2_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cbe46e498e_2_123"/>
          <p:cNvSpPr/>
          <p:nvPr/>
        </p:nvSpPr>
        <p:spPr>
          <a:xfrm>
            <a:off x="1322983" y="2513212"/>
            <a:ext cx="18397140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Виклики цифрової трансформації освіти</a:t>
            </a:r>
            <a:endParaRPr b="0" i="0" sz="7400" u="none" cap="none" strike="noStrike"/>
          </a:p>
        </p:txBody>
      </p:sp>
      <p:sp>
        <p:nvSpPr>
          <p:cNvPr id="224" name="Google Shape;224;g3cbe46e498e_2_123"/>
          <p:cNvSpPr/>
          <p:nvPr/>
        </p:nvSpPr>
        <p:spPr>
          <a:xfrm>
            <a:off x="1322983" y="4450557"/>
            <a:ext cx="10679907" cy="3489523"/>
          </a:xfrm>
          <a:prstGeom prst="roundRect">
            <a:avLst>
              <a:gd fmla="val 6988" name="adj"/>
            </a:avLst>
          </a:prstGeom>
          <a:solidFill>
            <a:srgbClr val="FFFFFF"/>
          </a:solidFill>
          <a:ln cap="flat" cmpd="sng" w="30475">
            <a:solidFill>
              <a:srgbClr val="FF5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cbe46e498e_2_123"/>
          <p:cNvSpPr/>
          <p:nvPr/>
        </p:nvSpPr>
        <p:spPr>
          <a:xfrm>
            <a:off x="1272183" y="4450557"/>
            <a:ext cx="203200" cy="3489523"/>
          </a:xfrm>
          <a:prstGeom prst="roundRect">
            <a:avLst>
              <a:gd fmla="val 167442" name="adj"/>
            </a:avLst>
          </a:prstGeom>
          <a:solidFill>
            <a:srgbClr val="FF5000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cbe46e498e_2_123"/>
          <p:cNvSpPr/>
          <p:nvPr/>
        </p:nvSpPr>
        <p:spPr>
          <a:xfrm>
            <a:off x="1904207" y="4879380"/>
            <a:ext cx="7470973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Низька цифрова компетентність</a:t>
            </a:r>
            <a:endParaRPr b="0" i="0" sz="3700" u="none" cap="none" strike="noStrike"/>
          </a:p>
        </p:txBody>
      </p:sp>
      <p:sp>
        <p:nvSpPr>
          <p:cNvPr id="227" name="Google Shape;227;g3cbe46e498e_2_123"/>
          <p:cNvSpPr/>
          <p:nvPr/>
        </p:nvSpPr>
        <p:spPr>
          <a:xfrm>
            <a:off x="1904207" y="5696743"/>
            <a:ext cx="9669860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Багато педагогів потребують додаткового навчання для впевненого використання сучасних інструментів</a:t>
            </a:r>
            <a:endParaRPr b="0" i="0" sz="2900" u="none" cap="none" strike="noStrike"/>
          </a:p>
        </p:txBody>
      </p:sp>
      <p:sp>
        <p:nvSpPr>
          <p:cNvPr id="228" name="Google Shape;228;g3cbe46e498e_2_123"/>
          <p:cNvSpPr/>
          <p:nvPr/>
        </p:nvSpPr>
        <p:spPr>
          <a:xfrm>
            <a:off x="12380913" y="4450557"/>
            <a:ext cx="10680105" cy="3489523"/>
          </a:xfrm>
          <a:prstGeom prst="roundRect">
            <a:avLst>
              <a:gd fmla="val 6988" name="adj"/>
            </a:avLst>
          </a:prstGeom>
          <a:solidFill>
            <a:srgbClr val="FFFFFF"/>
          </a:solidFill>
          <a:ln cap="flat" cmpd="sng" w="30475">
            <a:solidFill>
              <a:srgbClr val="FF5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cbe46e498e_2_123"/>
          <p:cNvSpPr/>
          <p:nvPr/>
        </p:nvSpPr>
        <p:spPr>
          <a:xfrm>
            <a:off x="12330112" y="4450557"/>
            <a:ext cx="203200" cy="3489523"/>
          </a:xfrm>
          <a:prstGeom prst="roundRect">
            <a:avLst>
              <a:gd fmla="val 167442" name="adj"/>
            </a:avLst>
          </a:prstGeom>
          <a:solidFill>
            <a:srgbClr val="FF5000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cbe46e498e_2_123"/>
          <p:cNvSpPr/>
          <p:nvPr/>
        </p:nvSpPr>
        <p:spPr>
          <a:xfrm>
            <a:off x="12962137" y="4879380"/>
            <a:ext cx="8018860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Недостатня доступність технологій</a:t>
            </a:r>
            <a:endParaRPr b="0" i="0" sz="3700" u="none" cap="none" strike="noStrike"/>
          </a:p>
        </p:txBody>
      </p:sp>
      <p:sp>
        <p:nvSpPr>
          <p:cNvPr id="231" name="Google Shape;231;g3cbe46e498e_2_123"/>
          <p:cNvSpPr/>
          <p:nvPr/>
        </p:nvSpPr>
        <p:spPr>
          <a:xfrm>
            <a:off x="12962137" y="5696743"/>
            <a:ext cx="9670058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Віддалені школи часто не мають можливості встановити сучасне обладнання та стабільний інтернет</a:t>
            </a:r>
            <a:endParaRPr b="0" i="0" sz="2900" u="none" cap="none" strike="noStrike"/>
          </a:p>
        </p:txBody>
      </p:sp>
      <p:sp>
        <p:nvSpPr>
          <p:cNvPr id="232" name="Google Shape;232;g3cbe46e498e_2_123"/>
          <p:cNvSpPr/>
          <p:nvPr/>
        </p:nvSpPr>
        <p:spPr>
          <a:xfrm>
            <a:off x="1322983" y="8318103"/>
            <a:ext cx="10679907" cy="2884687"/>
          </a:xfrm>
          <a:prstGeom prst="roundRect">
            <a:avLst>
              <a:gd fmla="val 8453" name="adj"/>
            </a:avLst>
          </a:prstGeom>
          <a:solidFill>
            <a:srgbClr val="FFFFFF"/>
          </a:solidFill>
          <a:ln cap="flat" cmpd="sng" w="30475">
            <a:solidFill>
              <a:srgbClr val="FF5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cbe46e498e_2_123"/>
          <p:cNvSpPr/>
          <p:nvPr/>
        </p:nvSpPr>
        <p:spPr>
          <a:xfrm>
            <a:off x="1272183" y="8318103"/>
            <a:ext cx="203200" cy="2884687"/>
          </a:xfrm>
          <a:prstGeom prst="roundRect">
            <a:avLst>
              <a:gd fmla="val 167442" name="adj"/>
            </a:avLst>
          </a:prstGeom>
          <a:solidFill>
            <a:srgbClr val="FF5000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cbe46e498e_2_123"/>
          <p:cNvSpPr/>
          <p:nvPr/>
        </p:nvSpPr>
        <p:spPr>
          <a:xfrm>
            <a:off x="1904207" y="8746927"/>
            <a:ext cx="5567760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Втрата базових навичок</a:t>
            </a:r>
            <a:endParaRPr b="0" i="0" sz="3700" u="none" cap="none" strike="noStrike"/>
          </a:p>
        </p:txBody>
      </p:sp>
      <p:sp>
        <p:nvSpPr>
          <p:cNvPr id="235" name="Google Shape;235;g3cbe46e498e_2_123"/>
          <p:cNvSpPr/>
          <p:nvPr/>
        </p:nvSpPr>
        <p:spPr>
          <a:xfrm>
            <a:off x="1904207" y="9564290"/>
            <a:ext cx="9669860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Ризик зниження каліграфії, письмової мови та інших традиційних компетенцій</a:t>
            </a:r>
            <a:endParaRPr b="0" i="0" sz="2900" u="none" cap="none" strike="noStrike"/>
          </a:p>
        </p:txBody>
      </p:sp>
      <p:sp>
        <p:nvSpPr>
          <p:cNvPr id="236" name="Google Shape;236;g3cbe46e498e_2_123"/>
          <p:cNvSpPr/>
          <p:nvPr/>
        </p:nvSpPr>
        <p:spPr>
          <a:xfrm>
            <a:off x="12380913" y="8318103"/>
            <a:ext cx="10680105" cy="2884687"/>
          </a:xfrm>
          <a:prstGeom prst="roundRect">
            <a:avLst>
              <a:gd fmla="val 8453" name="adj"/>
            </a:avLst>
          </a:prstGeom>
          <a:solidFill>
            <a:srgbClr val="FFFFFF"/>
          </a:solidFill>
          <a:ln cap="flat" cmpd="sng" w="30475">
            <a:solidFill>
              <a:srgbClr val="FF5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cbe46e498e_2_123"/>
          <p:cNvSpPr/>
          <p:nvPr/>
        </p:nvSpPr>
        <p:spPr>
          <a:xfrm>
            <a:off x="12330112" y="8318103"/>
            <a:ext cx="203200" cy="2884687"/>
          </a:xfrm>
          <a:prstGeom prst="roundRect">
            <a:avLst>
              <a:gd fmla="val 167442" name="adj"/>
            </a:avLst>
          </a:prstGeom>
          <a:solidFill>
            <a:srgbClr val="FF5000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cbe46e498e_2_123"/>
          <p:cNvSpPr/>
          <p:nvPr/>
        </p:nvSpPr>
        <p:spPr>
          <a:xfrm>
            <a:off x="12962137" y="8746927"/>
            <a:ext cx="485001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Психологічні бар'єри</a:t>
            </a:r>
            <a:endParaRPr b="0" i="0" sz="3700" u="none" cap="none" strike="noStrike"/>
          </a:p>
        </p:txBody>
      </p:sp>
      <p:sp>
        <p:nvSpPr>
          <p:cNvPr id="239" name="Google Shape;239;g3cbe46e498e_2_123"/>
          <p:cNvSpPr/>
          <p:nvPr/>
        </p:nvSpPr>
        <p:spPr>
          <a:xfrm>
            <a:off x="12962137" y="9564290"/>
            <a:ext cx="9670058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Суперечки щодо ефективності цифрових методів та страх помилок при роботі з новими інструментами</a:t>
            </a:r>
            <a:endParaRPr b="0" i="0" sz="2900" u="none" cap="none" strike="noStrike"/>
          </a:p>
        </p:txBody>
      </p:sp>
      <p:grpSp>
        <p:nvGrpSpPr>
          <p:cNvPr id="240" name="Google Shape;240;g3cbe46e498e_2_123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41" name="Google Shape;241;g3cbe46e498e_2_12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42" name="Google Shape;242;g3cbe46e498e_2_123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3" name="Google Shape;243;g3cbe46e498e_2_123" title="Снимок экрана 2026-02-28 в 18.36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cbe46e498e_2_123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5" name="Google Shape;245;g3cbe46e498e_2_123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6" name="Google Shape;246;g3cbe46e498e_2_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cbe46e498e_2_87"/>
          <p:cNvSpPr/>
          <p:nvPr/>
        </p:nvSpPr>
        <p:spPr>
          <a:xfrm>
            <a:off x="1322983" y="2024658"/>
            <a:ext cx="18727937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Смарт-інструменти в освітньому процесі</a:t>
            </a:r>
            <a:endParaRPr b="0" i="0" sz="7400" u="none" cap="none" strike="noStrike"/>
          </a:p>
        </p:txBody>
      </p:sp>
      <p:pic>
        <p:nvPicPr>
          <p:cNvPr descr="preencoded.png" id="253" name="Google Shape;253;g3cbe46e498e_2_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983" y="3962003"/>
            <a:ext cx="4019947" cy="401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cbe46e498e_2_87"/>
          <p:cNvSpPr/>
          <p:nvPr/>
        </p:nvSpPr>
        <p:spPr>
          <a:xfrm>
            <a:off x="1322983" y="8454430"/>
            <a:ext cx="562213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Інтерактивні платформи</a:t>
            </a:r>
            <a:endParaRPr b="0" i="0" sz="3700" u="none" cap="none" strike="noStrike"/>
          </a:p>
        </p:txBody>
      </p:sp>
      <p:sp>
        <p:nvSpPr>
          <p:cNvPr id="255" name="Google Shape;255;g3cbe46e498e_2_87"/>
          <p:cNvSpPr/>
          <p:nvPr/>
        </p:nvSpPr>
        <p:spPr>
          <a:xfrm>
            <a:off x="1322983" y="9271793"/>
            <a:ext cx="69310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Google Classroom, Moodle та інші системи для організації навчального процесу, збору завдань та зворотного зв'язку</a:t>
            </a:r>
            <a:endParaRPr b="0" i="0" sz="2900" u="none" cap="none" strike="noStrike"/>
          </a:p>
        </p:txBody>
      </p:sp>
      <p:pic>
        <p:nvPicPr>
          <p:cNvPr descr="preencoded.png" id="256" name="Google Shape;256;g3cbe46e498e_2_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26488" y="3962003"/>
            <a:ext cx="4019947" cy="401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cbe46e498e_2_87"/>
          <p:cNvSpPr/>
          <p:nvPr/>
        </p:nvSpPr>
        <p:spPr>
          <a:xfrm>
            <a:off x="8726488" y="8454430"/>
            <a:ext cx="5175647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Віртуальні лабораторії</a:t>
            </a:r>
            <a:endParaRPr b="0" i="0" sz="3700" u="none" cap="none" strike="noStrike"/>
          </a:p>
        </p:txBody>
      </p:sp>
      <p:sp>
        <p:nvSpPr>
          <p:cNvPr id="258" name="Google Shape;258;g3cbe46e498e_2_87"/>
          <p:cNvSpPr/>
          <p:nvPr/>
        </p:nvSpPr>
        <p:spPr>
          <a:xfrm>
            <a:off x="8726488" y="9271793"/>
            <a:ext cx="69310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Симуляції для STEM-освіти дозволяють проводити експерименти без ризику та витрат на обладнання</a:t>
            </a:r>
            <a:endParaRPr b="0" i="0" sz="2900" u="none" cap="none" strike="noStrike"/>
          </a:p>
        </p:txBody>
      </p:sp>
      <p:pic>
        <p:nvPicPr>
          <p:cNvPr descr="preencoded.png" id="259" name="Google Shape;259;g3cbe46e498e_2_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29992" y="3962003"/>
            <a:ext cx="4019947" cy="401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cbe46e498e_2_87"/>
          <p:cNvSpPr/>
          <p:nvPr/>
        </p:nvSpPr>
        <p:spPr>
          <a:xfrm>
            <a:off x="16129992" y="8454430"/>
            <a:ext cx="6301185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Персоналізоване навчання</a:t>
            </a:r>
            <a:endParaRPr b="0" i="0" sz="3700" u="none" cap="none" strike="noStrike"/>
          </a:p>
        </p:txBody>
      </p:sp>
      <p:sp>
        <p:nvSpPr>
          <p:cNvPr id="261" name="Google Shape;261;g3cbe46e498e_2_87"/>
          <p:cNvSpPr/>
          <p:nvPr/>
        </p:nvSpPr>
        <p:spPr>
          <a:xfrm>
            <a:off x="16129992" y="9271793"/>
            <a:ext cx="69310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Адаптивні платформи на основі штучного інтелекту підбирають матеріали під індивідуальні потреби кожного учня</a:t>
            </a:r>
            <a:endParaRPr b="0" i="0" sz="2900" u="none" cap="none" strike="noStrike"/>
          </a:p>
        </p:txBody>
      </p:sp>
      <p:grpSp>
        <p:nvGrpSpPr>
          <p:cNvPr id="262" name="Google Shape;262;g3cbe46e498e_2_87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63" name="Google Shape;263;g3cbe46e498e_2_87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64" name="Google Shape;264;g3cbe46e498e_2_87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5" name="Google Shape;265;g3cbe46e498e_2_87" title="Снимок экрана 2026-02-28 в 18.36.2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cbe46e498e_2_87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g3cbe46e498e_2_87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8" name="Google Shape;268;g3cbe46e498e_2_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cbe46e498e_2_101"/>
          <p:cNvSpPr/>
          <p:nvPr/>
        </p:nvSpPr>
        <p:spPr>
          <a:xfrm>
            <a:off x="1322983" y="2533650"/>
            <a:ext cx="20240823" cy="118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Приклад: STEM-освіта та цифрові технології</a:t>
            </a:r>
            <a:endParaRPr b="0" i="0" sz="7400" u="none" cap="none" strike="noStrike"/>
          </a:p>
        </p:txBody>
      </p:sp>
      <p:sp>
        <p:nvSpPr>
          <p:cNvPr id="275" name="Google Shape;275;g3cbe46e498e_2_101"/>
          <p:cNvSpPr/>
          <p:nvPr/>
        </p:nvSpPr>
        <p:spPr>
          <a:xfrm>
            <a:off x="1322983" y="5023643"/>
            <a:ext cx="378023" cy="472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01</a:t>
            </a:r>
            <a:endParaRPr b="0" i="0" sz="2900" u="none" cap="none" strike="noStrike"/>
          </a:p>
        </p:txBody>
      </p:sp>
      <p:sp>
        <p:nvSpPr>
          <p:cNvPr id="276" name="Google Shape;276;g3cbe46e498e_2_101"/>
          <p:cNvSpPr/>
          <p:nvPr/>
        </p:nvSpPr>
        <p:spPr>
          <a:xfrm>
            <a:off x="1322983" y="5615385"/>
            <a:ext cx="10679907" cy="508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cbe46e498e_2_101"/>
          <p:cNvSpPr/>
          <p:nvPr/>
        </p:nvSpPr>
        <p:spPr>
          <a:xfrm>
            <a:off x="1322983" y="5905897"/>
            <a:ext cx="756265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Робототехніка та програмування</a:t>
            </a:r>
            <a:endParaRPr b="0" i="0" sz="3700" u="none" cap="none" strike="noStrike"/>
          </a:p>
        </p:txBody>
      </p:sp>
      <p:sp>
        <p:nvSpPr>
          <p:cNvPr id="278" name="Google Shape;278;g3cbe46e498e_2_101"/>
          <p:cNvSpPr/>
          <p:nvPr/>
        </p:nvSpPr>
        <p:spPr>
          <a:xfrm>
            <a:off x="1322983" y="6723262"/>
            <a:ext cx="10679907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Розвиток аналітичного мислення через практику</a:t>
            </a:r>
            <a:endParaRPr b="0" i="0" sz="2900" u="none" cap="none" strike="noStrike"/>
          </a:p>
        </p:txBody>
      </p:sp>
      <p:sp>
        <p:nvSpPr>
          <p:cNvPr id="279" name="Google Shape;279;g3cbe46e498e_2_101"/>
          <p:cNvSpPr/>
          <p:nvPr/>
        </p:nvSpPr>
        <p:spPr>
          <a:xfrm>
            <a:off x="12380913" y="5023643"/>
            <a:ext cx="378023" cy="472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02</a:t>
            </a:r>
            <a:endParaRPr b="0" i="0" sz="2900" u="none" cap="none" strike="noStrike"/>
          </a:p>
        </p:txBody>
      </p:sp>
      <p:sp>
        <p:nvSpPr>
          <p:cNvPr id="280" name="Google Shape;280;g3cbe46e498e_2_101"/>
          <p:cNvSpPr/>
          <p:nvPr/>
        </p:nvSpPr>
        <p:spPr>
          <a:xfrm>
            <a:off x="12380913" y="5615385"/>
            <a:ext cx="10680105" cy="508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cbe46e498e_2_101"/>
          <p:cNvSpPr/>
          <p:nvPr/>
        </p:nvSpPr>
        <p:spPr>
          <a:xfrm>
            <a:off x="12380913" y="5905897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Big Data у навчанні</a:t>
            </a:r>
            <a:endParaRPr b="0" i="0" sz="3700" u="none" cap="none" strike="noStrike"/>
          </a:p>
        </p:txBody>
      </p:sp>
      <p:sp>
        <p:nvSpPr>
          <p:cNvPr id="282" name="Google Shape;282;g3cbe46e498e_2_101"/>
          <p:cNvSpPr/>
          <p:nvPr/>
        </p:nvSpPr>
        <p:spPr>
          <a:xfrm>
            <a:off x="12380913" y="6723262"/>
            <a:ext cx="10680105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Аналіз даних як інструмент для розуміння світу</a:t>
            </a:r>
            <a:endParaRPr b="0" i="0" sz="2900" u="none" cap="none" strike="noStrike"/>
          </a:p>
        </p:txBody>
      </p:sp>
      <p:sp>
        <p:nvSpPr>
          <p:cNvPr id="283" name="Google Shape;283;g3cbe46e498e_2_101"/>
          <p:cNvSpPr/>
          <p:nvPr/>
        </p:nvSpPr>
        <p:spPr>
          <a:xfrm>
            <a:off x="1322983" y="7989490"/>
            <a:ext cx="378023" cy="472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03</a:t>
            </a:r>
            <a:endParaRPr b="0" i="0" sz="2900" u="none" cap="none" strike="noStrike"/>
          </a:p>
        </p:txBody>
      </p:sp>
      <p:sp>
        <p:nvSpPr>
          <p:cNvPr id="284" name="Google Shape;284;g3cbe46e498e_2_101"/>
          <p:cNvSpPr/>
          <p:nvPr/>
        </p:nvSpPr>
        <p:spPr>
          <a:xfrm>
            <a:off x="1322983" y="8581232"/>
            <a:ext cx="10679907" cy="508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3cbe46e498e_2_101"/>
          <p:cNvSpPr/>
          <p:nvPr/>
        </p:nvSpPr>
        <p:spPr>
          <a:xfrm>
            <a:off x="1322983" y="8871743"/>
            <a:ext cx="5175647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Віртуальні лабораторії</a:t>
            </a:r>
            <a:endParaRPr b="0" i="0" sz="3700" u="none" cap="none" strike="noStrike"/>
          </a:p>
        </p:txBody>
      </p:sp>
      <p:sp>
        <p:nvSpPr>
          <p:cNvPr id="286" name="Google Shape;286;g3cbe46e498e_2_101"/>
          <p:cNvSpPr/>
          <p:nvPr/>
        </p:nvSpPr>
        <p:spPr>
          <a:xfrm>
            <a:off x="1322983" y="9689108"/>
            <a:ext cx="10679907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Доповнення традиційних уроків інтерактивними експериментами</a:t>
            </a:r>
            <a:endParaRPr b="0" i="0" sz="2900" u="none" cap="none" strike="noStrike"/>
          </a:p>
        </p:txBody>
      </p:sp>
      <p:sp>
        <p:nvSpPr>
          <p:cNvPr id="287" name="Google Shape;287;g3cbe46e498e_2_101"/>
          <p:cNvSpPr/>
          <p:nvPr/>
        </p:nvSpPr>
        <p:spPr>
          <a:xfrm>
            <a:off x="12380913" y="7989490"/>
            <a:ext cx="378023" cy="472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04</a:t>
            </a:r>
            <a:endParaRPr b="0" i="0" sz="2900" u="none" cap="none" strike="noStrike"/>
          </a:p>
        </p:txBody>
      </p:sp>
      <p:sp>
        <p:nvSpPr>
          <p:cNvPr id="288" name="Google Shape;288;g3cbe46e498e_2_101"/>
          <p:cNvSpPr/>
          <p:nvPr/>
        </p:nvSpPr>
        <p:spPr>
          <a:xfrm>
            <a:off x="12380913" y="8581232"/>
            <a:ext cx="10680105" cy="50800"/>
          </a:xfrm>
          <a:prstGeom prst="rect">
            <a:avLst/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cbe46e498e_2_101"/>
          <p:cNvSpPr/>
          <p:nvPr/>
        </p:nvSpPr>
        <p:spPr>
          <a:xfrm>
            <a:off x="12380913" y="8871743"/>
            <a:ext cx="472539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Ігрові методи</a:t>
            </a:r>
            <a:endParaRPr b="0" i="0" sz="3700" u="none" cap="none" strike="noStrike"/>
          </a:p>
        </p:txBody>
      </p:sp>
      <p:sp>
        <p:nvSpPr>
          <p:cNvPr id="290" name="Google Shape;290;g3cbe46e498e_2_101"/>
          <p:cNvSpPr/>
          <p:nvPr/>
        </p:nvSpPr>
        <p:spPr>
          <a:xfrm>
            <a:off x="12380913" y="9689108"/>
            <a:ext cx="10680105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Підвищення мотивації через інтерактивні технології</a:t>
            </a:r>
            <a:endParaRPr b="0" i="0" sz="2900" u="none" cap="none" strike="noStrike"/>
          </a:p>
        </p:txBody>
      </p:sp>
      <p:grpSp>
        <p:nvGrpSpPr>
          <p:cNvPr id="291" name="Google Shape;291;g3cbe46e498e_2_101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92" name="Google Shape;292;g3cbe46e498e_2_101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93" name="Google Shape;293;g3cbe46e498e_2_101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g3cbe46e498e_2_101" title="Снимок экрана 2026-02-28 в 18.36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cbe46e498e_2_101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6" name="Google Shape;296;g3cbe46e498e_2_101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7" name="Google Shape;297;g3cbe46e498e_2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3" name="Google Shape;303;g3d0d38f0a2c_2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2800" y="0"/>
            <a:ext cx="9601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d0d38f0a2c_2_42"/>
          <p:cNvSpPr/>
          <p:nvPr/>
        </p:nvSpPr>
        <p:spPr>
          <a:xfrm>
            <a:off x="1322983" y="1487885"/>
            <a:ext cx="12594035" cy="23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rPr b="1" i="0" lang="en-US" sz="740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Moodle: Лідер серед університетських LMS</a:t>
            </a:r>
            <a:endParaRPr b="0" i="0" sz="7400" u="none" cap="none" strike="noStrike"/>
          </a:p>
        </p:txBody>
      </p:sp>
      <p:sp>
        <p:nvSpPr>
          <p:cNvPr id="305" name="Google Shape;305;g3d0d38f0a2c_2_42"/>
          <p:cNvSpPr/>
          <p:nvPr/>
        </p:nvSpPr>
        <p:spPr>
          <a:xfrm>
            <a:off x="1322983" y="4417417"/>
            <a:ext cx="12594035" cy="3716338"/>
          </a:xfrm>
          <a:prstGeom prst="roundRect">
            <a:avLst>
              <a:gd fmla="val 6561" name="adj"/>
            </a:avLst>
          </a:prstGeom>
          <a:solidFill>
            <a:srgbClr val="FFFFFF"/>
          </a:solidFill>
          <a:ln cap="flat" cmpd="sng" w="30475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d0d38f0a2c_2_42"/>
          <p:cNvSpPr/>
          <p:nvPr/>
        </p:nvSpPr>
        <p:spPr>
          <a:xfrm>
            <a:off x="1272183" y="4417417"/>
            <a:ext cx="203200" cy="3716338"/>
          </a:xfrm>
          <a:prstGeom prst="roundRect">
            <a:avLst>
              <a:gd fmla="val 167442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d0d38f0a2c_2_42"/>
          <p:cNvSpPr/>
          <p:nvPr/>
        </p:nvSpPr>
        <p:spPr>
          <a:xfrm>
            <a:off x="1904207" y="4846240"/>
            <a:ext cx="8755262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Український католицький університет</a:t>
            </a:r>
            <a:endParaRPr b="0" i="0" sz="3700" u="none" cap="none" strike="noStrike"/>
          </a:p>
        </p:txBody>
      </p:sp>
      <p:sp>
        <p:nvSpPr>
          <p:cNvPr id="308" name="Google Shape;308;g3d0d38f0a2c_2_42"/>
          <p:cNvSpPr/>
          <p:nvPr/>
        </p:nvSpPr>
        <p:spPr>
          <a:xfrm>
            <a:off x="1904207" y="5663605"/>
            <a:ext cx="11583988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Формування електронного освітнього середовища з доступом до ресурсів та інтерактивною взаємодією</a:t>
            </a:r>
            <a:endParaRPr b="0" i="0" sz="2900" u="none" cap="none" strike="noStrike"/>
          </a:p>
        </p:txBody>
      </p:sp>
      <p:sp>
        <p:nvSpPr>
          <p:cNvPr id="309" name="Google Shape;309;g3d0d38f0a2c_2_42"/>
          <p:cNvSpPr/>
          <p:nvPr/>
        </p:nvSpPr>
        <p:spPr>
          <a:xfrm>
            <a:off x="1904207" y="7100093"/>
            <a:ext cx="11583988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learn.ucu.edu.ua</a:t>
            </a: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, </a:t>
            </a: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wiki.ucu.edu.ua</a:t>
            </a:r>
            <a:endParaRPr b="0" i="0" sz="2900" u="none" cap="none" strike="noStrike"/>
          </a:p>
        </p:txBody>
      </p:sp>
      <p:sp>
        <p:nvSpPr>
          <p:cNvPr id="310" name="Google Shape;310;g3d0d38f0a2c_2_42"/>
          <p:cNvSpPr/>
          <p:nvPr/>
        </p:nvSpPr>
        <p:spPr>
          <a:xfrm>
            <a:off x="1322983" y="8511778"/>
            <a:ext cx="12594035" cy="3716338"/>
          </a:xfrm>
          <a:prstGeom prst="roundRect">
            <a:avLst>
              <a:gd fmla="val 6561" name="adj"/>
            </a:avLst>
          </a:prstGeom>
          <a:solidFill>
            <a:srgbClr val="FFFFFF"/>
          </a:solidFill>
          <a:ln cap="flat" cmpd="sng" w="30475">
            <a:solidFill>
              <a:srgbClr val="B4CC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3d0d38f0a2c_2_42"/>
          <p:cNvSpPr/>
          <p:nvPr/>
        </p:nvSpPr>
        <p:spPr>
          <a:xfrm>
            <a:off x="1272183" y="8511778"/>
            <a:ext cx="203200" cy="3716338"/>
          </a:xfrm>
          <a:prstGeom prst="roundRect">
            <a:avLst>
              <a:gd fmla="val 167442" name="adj"/>
            </a:avLst>
          </a:prstGeom>
          <a:solidFill>
            <a:srgbClr val="84C1FA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d0d38f0a2c_2_42"/>
          <p:cNvSpPr/>
          <p:nvPr/>
        </p:nvSpPr>
        <p:spPr>
          <a:xfrm>
            <a:off x="1904207" y="8940602"/>
            <a:ext cx="7663657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3700"/>
              <a:buFont typeface="Instrument Sans SemiBold"/>
              <a:buNone/>
            </a:pPr>
            <a:r>
              <a:rPr b="1" i="0" lang="en-US" sz="3700" u="none" cap="none" strike="noStrike">
                <a:solidFill>
                  <a:srgbClr val="1E306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Київський політехнічний інститут</a:t>
            </a:r>
            <a:endParaRPr b="0" i="0" sz="3700" u="none" cap="none" strike="noStrike"/>
          </a:p>
        </p:txBody>
      </p:sp>
      <p:sp>
        <p:nvSpPr>
          <p:cNvPr id="313" name="Google Shape;313;g3d0d38f0a2c_2_42"/>
          <p:cNvSpPr/>
          <p:nvPr/>
        </p:nvSpPr>
        <p:spPr>
          <a:xfrm>
            <a:off x="1904207" y="9757965"/>
            <a:ext cx="11583988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0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Активне використання Moodle для дистанційного навчання та проведення конференцій</a:t>
            </a:r>
            <a:endParaRPr b="0" i="0" sz="2900" u="none" cap="none" strike="noStrike"/>
          </a:p>
        </p:txBody>
      </p:sp>
      <p:sp>
        <p:nvSpPr>
          <p:cNvPr id="314" name="Google Shape;314;g3d0d38f0a2c_2_42"/>
          <p:cNvSpPr/>
          <p:nvPr/>
        </p:nvSpPr>
        <p:spPr>
          <a:xfrm>
            <a:off x="1904207" y="11194455"/>
            <a:ext cx="11583988" cy="604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1E3063"/>
              </a:buClr>
              <a:buSzPts val="2900"/>
              <a:buFont typeface="Instrument Sans Medium"/>
              <a:buNone/>
            </a:pPr>
            <a:r>
              <a:rPr b="1" i="0" lang="en-US" sz="2900" u="none" cap="none" strike="noStrike">
                <a:solidFill>
                  <a:srgbClr val="1E3063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moodle.vnu.edu.ua</a:t>
            </a:r>
            <a:endParaRPr b="0" i="0" sz="2900" u="none" cap="none" strike="noStrike"/>
          </a:p>
        </p:txBody>
      </p:sp>
      <p:grpSp>
        <p:nvGrpSpPr>
          <p:cNvPr id="315" name="Google Shape;315;g3d0d38f0a2c_2_4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316" name="Google Shape;316;g3d0d38f0a2c_2_4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17" name="Google Shape;317;g3d0d38f0a2c_2_4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Admin</dc:creator>
</cp:coreProperties>
</file>