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13716000" cx="24384000"/>
  <p:notesSz cx="6858000" cy="9144000"/>
  <p:embeddedFontLst>
    <p:embeddedFont>
      <p:font typeface="Geist"/>
      <p:bold r:id="rId20"/>
    </p:embeddedFont>
    <p:embeddedFont>
      <p:font typeface="Instrument Sans SemiBold"/>
      <p:regular r:id="rId21"/>
      <p:bold r:id="rId22"/>
      <p:italic r:id="rId23"/>
      <p:boldItalic r:id="rId24"/>
    </p:embeddedFont>
    <p:embeddedFont>
      <p:font typeface="Geist Light"/>
      <p:regular r:id="rId25"/>
      <p:bold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1" roundtripDataSignature="AMtx7mjLIc4lAbVGmJjNPJ49kQ+TVB8i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eist-bold.fntdata"/><Relationship Id="rId22" Type="http://schemas.openxmlformats.org/officeDocument/2006/relationships/font" Target="fonts/InstrumentSansSemiBold-bold.fntdata"/><Relationship Id="rId21" Type="http://schemas.openxmlformats.org/officeDocument/2006/relationships/font" Target="fonts/InstrumentSansSemiBold-regular.fntdata"/><Relationship Id="rId24" Type="http://schemas.openxmlformats.org/officeDocument/2006/relationships/font" Target="fonts/InstrumentSansSemiBold-boldItalic.fntdata"/><Relationship Id="rId23" Type="http://schemas.openxmlformats.org/officeDocument/2006/relationships/font" Target="fonts/InstrumentSansSemiBold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GeistLight-bold.fntdata"/><Relationship Id="rId25" Type="http://schemas.openxmlformats.org/officeDocument/2006/relationships/font" Target="fonts/GeistLight-regular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OpenSans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font" Target="fonts/Open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cbe46e49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g3cbe46e498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1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283" name="Google Shape;283;p21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22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309" name="Google Shape;309;p22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23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327" name="Google Shape;327;p23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3" name="Google Shape;34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be46e498e_2_42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3cbe46e498e_2_42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132" name="Google Shape;132;g3cbe46e498e_2_42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146" name="Google Shape;146;p1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4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169" name="Google Shape;169;p4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5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185" name="Google Shape;185;p5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8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208" name="Google Shape;208;p18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19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230" name="Google Shape;230;p19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/>
          <p:nvPr>
            <p:ph idx="2" type="sldImg"/>
          </p:nvPr>
        </p:nvSpPr>
        <p:spPr>
          <a:xfrm>
            <a:off x="1143000" y="714375"/>
            <a:ext cx="3429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20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256" name="Google Shape;256;p20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1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8" name="Google Shape;58;p1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1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0" name="Google Shape;60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1" name="Google Shape;71;p1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2" name="Google Shape;72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9" name="Google Shape;79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3cbe46e498e_2_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g3cbe46e498e_2_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" name="Google Shape;13;g3cbe46e498e_2_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3cbe46e498e_2_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g3cbe46e498e_2_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7" name="Google Shape;17;g3cbe46e498e_2_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692" y="12915900"/>
            <a:ext cx="287100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0" name="Google Shape;50;p1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1" name="Google Shape;5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3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3.png"/><Relationship Id="rId13" Type="http://schemas.openxmlformats.org/officeDocument/2006/relationships/image" Target="../media/image18.pn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20.png"/><Relationship Id="rId8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43.png"/><Relationship Id="rId6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5.jpg"/><Relationship Id="rId7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7" Type="http://schemas.openxmlformats.org/officeDocument/2006/relationships/image" Target="../media/image36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5" Type="http://schemas.openxmlformats.org/officeDocument/2006/relationships/image" Target="../media/image39.png"/><Relationship Id="rId6" Type="http://schemas.openxmlformats.org/officeDocument/2006/relationships/image" Target="../media/image26.png"/><Relationship Id="rId7" Type="http://schemas.openxmlformats.org/officeDocument/2006/relationships/image" Target="../media/image34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3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Relationship Id="rId7" Type="http://schemas.openxmlformats.org/officeDocument/2006/relationships/image" Target="../media/image37.png"/><Relationship Id="rId8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g3cbe46e498e_0_0"/>
          <p:cNvGrpSpPr/>
          <p:nvPr/>
        </p:nvGrpSpPr>
        <p:grpSpPr>
          <a:xfrm>
            <a:off x="-2521600" y="-2446027"/>
            <a:ext cx="31892568" cy="24309179"/>
            <a:chOff x="1303498" y="4064021"/>
            <a:chExt cx="42523426" cy="32412238"/>
          </a:xfrm>
        </p:grpSpPr>
        <p:sp>
          <p:nvSpPr>
            <p:cNvPr id="99" name="Google Shape;99;g3cbe46e498e_0_0"/>
            <p:cNvSpPr/>
            <p:nvPr/>
          </p:nvSpPr>
          <p:spPr>
            <a:xfrm>
              <a:off x="1303498" y="4064021"/>
              <a:ext cx="24377900" cy="26393396"/>
            </a:xfrm>
            <a:custGeom>
              <a:rect b="b" l="l" r="r" t="t"/>
              <a:pathLst>
                <a:path extrusionOk="0" h="26393396" w="24377900">
                  <a:moveTo>
                    <a:pt x="0" y="0"/>
                  </a:moveTo>
                  <a:lnTo>
                    <a:pt x="24377900" y="0"/>
                  </a:lnTo>
                  <a:lnTo>
                    <a:pt x="24377900" y="26393396"/>
                  </a:lnTo>
                  <a:lnTo>
                    <a:pt x="0" y="263933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" name="Google Shape;100;g3cbe46e498e_0_0"/>
            <p:cNvSpPr/>
            <p:nvPr/>
          </p:nvSpPr>
          <p:spPr>
            <a:xfrm rot="-6021362">
              <a:off x="14540401" y="6978265"/>
              <a:ext cx="26092717" cy="28249989"/>
            </a:xfrm>
            <a:custGeom>
              <a:rect b="b" l="l" r="r" t="t"/>
              <a:pathLst>
                <a:path extrusionOk="0" h="28212984" w="26058538">
                  <a:moveTo>
                    <a:pt x="0" y="0"/>
                  </a:moveTo>
                  <a:lnTo>
                    <a:pt x="26058537" y="0"/>
                  </a:lnTo>
                  <a:lnTo>
                    <a:pt x="26058537" y="28212984"/>
                  </a:lnTo>
                  <a:lnTo>
                    <a:pt x="0" y="282129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8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" name="Google Shape;101;g3cbe46e498e_0_0"/>
            <p:cNvSpPr/>
            <p:nvPr/>
          </p:nvSpPr>
          <p:spPr>
            <a:xfrm>
              <a:off x="6098623" y="19149429"/>
              <a:ext cx="3061716" cy="2485838"/>
            </a:xfrm>
            <a:custGeom>
              <a:rect b="b" l="l" r="r" t="t"/>
              <a:pathLst>
                <a:path extrusionOk="0" h="2485838" w="3061716">
                  <a:moveTo>
                    <a:pt x="0" y="0"/>
                  </a:moveTo>
                  <a:lnTo>
                    <a:pt x="3061716" y="0"/>
                  </a:lnTo>
                  <a:lnTo>
                    <a:pt x="3061716" y="2485838"/>
                  </a:lnTo>
                  <a:lnTo>
                    <a:pt x="0" y="24858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" name="Google Shape;102;g3cbe46e498e_0_0"/>
            <p:cNvSpPr/>
            <p:nvPr/>
          </p:nvSpPr>
          <p:spPr>
            <a:xfrm>
              <a:off x="15622826" y="19490874"/>
              <a:ext cx="3172708" cy="2378692"/>
            </a:xfrm>
            <a:custGeom>
              <a:rect b="b" l="l" r="r" t="t"/>
              <a:pathLst>
                <a:path extrusionOk="0" h="2378692" w="3172708">
                  <a:moveTo>
                    <a:pt x="0" y="0"/>
                  </a:moveTo>
                  <a:lnTo>
                    <a:pt x="3172708" y="0"/>
                  </a:lnTo>
                  <a:lnTo>
                    <a:pt x="3172708" y="2378692"/>
                  </a:lnTo>
                  <a:lnTo>
                    <a:pt x="0" y="23786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" name="Google Shape;103;g3cbe46e498e_0_0"/>
            <p:cNvSpPr/>
            <p:nvPr/>
          </p:nvSpPr>
          <p:spPr>
            <a:xfrm>
              <a:off x="26012714" y="19264585"/>
              <a:ext cx="2715470" cy="2732549"/>
            </a:xfrm>
            <a:custGeom>
              <a:rect b="b" l="l" r="r" t="t"/>
              <a:pathLst>
                <a:path extrusionOk="0" h="2732549" w="2715470">
                  <a:moveTo>
                    <a:pt x="0" y="0"/>
                  </a:moveTo>
                  <a:lnTo>
                    <a:pt x="2715470" y="0"/>
                  </a:lnTo>
                  <a:lnTo>
                    <a:pt x="2715470" y="2732549"/>
                  </a:lnTo>
                  <a:lnTo>
                    <a:pt x="0" y="27325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" name="Google Shape;104;g3cbe46e498e_0_0"/>
            <p:cNvSpPr txBox="1"/>
            <p:nvPr/>
          </p:nvSpPr>
          <p:spPr>
            <a:xfrm>
              <a:off x="6974087" y="10394884"/>
              <a:ext cx="26763900" cy="26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297"/>
                <a:buFont typeface="Arial"/>
                <a:buNone/>
              </a:pPr>
              <a:r>
                <a:rPr b="1" i="0" lang="en-US" sz="5297" u="none" cap="none" strike="noStrike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ERASMUS+ SEAL-NR: </a:t>
              </a:r>
              <a:endParaRPr b="1" i="0" sz="5297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297"/>
                <a:buFont typeface="Arial"/>
                <a:buNone/>
              </a:pPr>
              <a:r>
                <a:rPr b="1" i="0" lang="en-US" sz="5297" u="none" cap="none" strike="noStrike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Skills Enrichment for Adaptive Leadership in the New Reality </a:t>
              </a:r>
              <a:endParaRPr b="0" i="0" sz="1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" name="Google Shape;105;g3cbe46e498e_0_0"/>
            <p:cNvSpPr txBox="1"/>
            <p:nvPr/>
          </p:nvSpPr>
          <p:spPr>
            <a:xfrm>
              <a:off x="16517459" y="14946482"/>
              <a:ext cx="4024200" cy="22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Warsaw University of Technology (WUT)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" name="Google Shape;106;g3cbe46e498e_0_0"/>
            <p:cNvSpPr txBox="1"/>
            <p:nvPr/>
          </p:nvSpPr>
          <p:spPr>
            <a:xfrm>
              <a:off x="9347919" y="15087314"/>
              <a:ext cx="3975900" cy="22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International Balkan University (IBU)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" name="Google Shape;107;g3cbe46e498e_0_0"/>
            <p:cNvSpPr txBox="1"/>
            <p:nvPr/>
          </p:nvSpPr>
          <p:spPr>
            <a:xfrm>
              <a:off x="9813867" y="19797117"/>
              <a:ext cx="5643300" cy="14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Mingachevir State University (MSU)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" name="Google Shape;108;g3cbe46e498e_0_0"/>
            <p:cNvSpPr txBox="1"/>
            <p:nvPr/>
          </p:nvSpPr>
          <p:spPr>
            <a:xfrm>
              <a:off x="19164784" y="19986334"/>
              <a:ext cx="6083400" cy="14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Kyiv Education, Training and Youth Centre (KETY)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9" name="Google Shape;109;g3cbe46e498e_0_0"/>
            <p:cNvSpPr txBox="1"/>
            <p:nvPr/>
          </p:nvSpPr>
          <p:spPr>
            <a:xfrm>
              <a:off x="29150327" y="19797117"/>
              <a:ext cx="6619800" cy="14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 Institute of Social and Economic Initiatives (ISEI)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0" name="Google Shape;110;g3cbe46e498e_0_0"/>
            <p:cNvSpPr txBox="1"/>
            <p:nvPr/>
          </p:nvSpPr>
          <p:spPr>
            <a:xfrm>
              <a:off x="30445663" y="14739358"/>
              <a:ext cx="6175500" cy="22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97"/>
                <a:buFont typeface="Arial"/>
                <a:buNone/>
              </a:pPr>
              <a:r>
                <a:rPr b="0" i="0" lang="en-US" sz="2897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Kyiv National University of Technology and Design (KNUTD)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11" name="Google Shape;111;g3cbe46e498e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992031" y="5662248"/>
            <a:ext cx="2181225" cy="2000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3cbe46e498e_0_0"/>
          <p:cNvSpPr txBox="1"/>
          <p:nvPr/>
        </p:nvSpPr>
        <p:spPr>
          <a:xfrm>
            <a:off x="14383621" y="5869826"/>
            <a:ext cx="2710800" cy="10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Baltic Sea Academy (BSA)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" name="Google Shape;113;g3cbe46e498e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7779" y="5354123"/>
            <a:ext cx="2857899" cy="193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cbe46e498e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15057" y="5869826"/>
            <a:ext cx="2103775" cy="200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115" name="Google Shape;115;g3cbe46e498e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323015" y="5876307"/>
            <a:ext cx="144780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cbe46e498e_0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054439" y="209382"/>
            <a:ext cx="2363195" cy="114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cbe46e498e_0_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210739" y="294834"/>
            <a:ext cx="3914923" cy="1382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21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286" name="Google Shape;286;p21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287" name="Google Shape;287;p21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8" name="Google Shape;288;p21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1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0" name="Google Shape;290;p21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2" name="Google Shape;29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382350"/>
            <a:ext cx="6158864" cy="1026225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1"/>
          <p:cNvSpPr/>
          <p:nvPr/>
        </p:nvSpPr>
        <p:spPr>
          <a:xfrm>
            <a:off x="5997654" y="1984803"/>
            <a:ext cx="6455093" cy="474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Практичні поради для викладачів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94" name="Google Shape;29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97654" y="3568457"/>
            <a:ext cx="8121491" cy="6096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1"/>
          <p:cNvSpPr/>
          <p:nvPr/>
        </p:nvSpPr>
        <p:spPr>
          <a:xfrm>
            <a:off x="6158907" y="3948850"/>
            <a:ext cx="7666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513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Планування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1"/>
          <p:cNvSpPr/>
          <p:nvPr/>
        </p:nvSpPr>
        <p:spPr>
          <a:xfrm>
            <a:off x="6138325" y="4426546"/>
            <a:ext cx="172326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Враховуйте часові зони, культурні особливості, рівні підготовки учасників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97" name="Google Shape;29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97654" y="4857903"/>
            <a:ext cx="8121491" cy="6096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1"/>
          <p:cNvSpPr/>
          <p:nvPr/>
        </p:nvSpPr>
        <p:spPr>
          <a:xfrm>
            <a:off x="6158916" y="5238299"/>
            <a:ext cx="94014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513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Підтримка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1"/>
          <p:cNvSpPr/>
          <p:nvPr/>
        </p:nvSpPr>
        <p:spPr>
          <a:xfrm>
            <a:off x="6158887" y="5805396"/>
            <a:ext cx="164589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Надавайте технічні інструкції, контакти для допомоги, FAQ-розділ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00" name="Google Shape;30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97654" y="6147350"/>
            <a:ext cx="8121491" cy="6096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1"/>
          <p:cNvSpPr/>
          <p:nvPr/>
        </p:nvSpPr>
        <p:spPr>
          <a:xfrm>
            <a:off x="6158914" y="6527751"/>
            <a:ext cx="9401400" cy="1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513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Мультимодальність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1"/>
          <p:cNvSpPr/>
          <p:nvPr/>
        </p:nvSpPr>
        <p:spPr>
          <a:xfrm>
            <a:off x="6158875" y="7095329"/>
            <a:ext cx="1784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Використовуйте текст, відео, аудіо, візуалізації для різних стилів навчання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03" name="Google Shape;30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97654" y="7436797"/>
            <a:ext cx="8121491" cy="6096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1"/>
          <p:cNvSpPr/>
          <p:nvPr/>
        </p:nvSpPr>
        <p:spPr>
          <a:xfrm>
            <a:off x="6158906" y="7898620"/>
            <a:ext cx="7455600" cy="1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513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Гнучкість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1"/>
          <p:cNvSpPr/>
          <p:nvPr/>
        </p:nvSpPr>
        <p:spPr>
          <a:xfrm>
            <a:off x="6158875" y="8391875"/>
            <a:ext cx="178422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Передбачте альтернативні варіанти завдань на випадок технічних проблем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2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312" name="Google Shape;312;p22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313" name="Google Shape;313;p22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22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2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6" name="Google Shape;316;p22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17" name="Google Shape;31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8" name="Google Shape;31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29760" y="1342573"/>
            <a:ext cx="7223291" cy="1031898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2"/>
          <p:cNvSpPr/>
          <p:nvPr/>
        </p:nvSpPr>
        <p:spPr>
          <a:xfrm>
            <a:off x="857059" y="2769623"/>
            <a:ext cx="8553237" cy="1434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Ключові ресурси та підтримка</a:t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2"/>
          <p:cNvSpPr/>
          <p:nvPr/>
        </p:nvSpPr>
        <p:spPr>
          <a:xfrm>
            <a:off x="857042" y="4377068"/>
            <a:ext cx="59112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Методичні матеріали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2"/>
          <p:cNvSpPr/>
          <p:nvPr/>
        </p:nvSpPr>
        <p:spPr>
          <a:xfrm>
            <a:off x="857059" y="4972399"/>
            <a:ext cx="5696069" cy="3701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Методичні рекомендації НУХТ з розробки електронних курсів (2015)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Офіційні посібники Moodle та документація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Спільноти користувачів та форуми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2"/>
          <p:cNvSpPr/>
          <p:nvPr/>
        </p:nvSpPr>
        <p:spPr>
          <a:xfrm>
            <a:off x="9956727" y="4365049"/>
            <a:ext cx="53442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Інструменти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2"/>
          <p:cNvSpPr/>
          <p:nvPr/>
        </p:nvSpPr>
        <p:spPr>
          <a:xfrm>
            <a:off x="9604891" y="5409540"/>
            <a:ext cx="5696069" cy="4079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Google Workspace для спільної роботи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Microsoft Teams для комунікації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Zoom для онлайн-зустрічей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23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330" name="Google Shape;330;p23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331" name="Google Shape;331;p23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2" name="Google Shape;332;p23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3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4" name="Google Shape;334;p23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35" name="Google Shape;33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6" name="Google Shape;33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379487"/>
            <a:ext cx="7193280" cy="1027611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3"/>
          <p:cNvSpPr/>
          <p:nvPr/>
        </p:nvSpPr>
        <p:spPr>
          <a:xfrm>
            <a:off x="7875746" y="1579828"/>
            <a:ext cx="7840028" cy="3632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Віртуальні курси — це майбутнє освіти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3"/>
          <p:cNvSpPr/>
          <p:nvPr/>
        </p:nvSpPr>
        <p:spPr>
          <a:xfrm>
            <a:off x="7875745" y="4044437"/>
            <a:ext cx="15135643" cy="83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Розробка віртуальних курсів — це синергія технологій, методик і міжнародної співпраці, що відкриває нові горизонти для якісної освіти.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3"/>
          <p:cNvSpPr/>
          <p:nvPr/>
        </p:nvSpPr>
        <p:spPr>
          <a:xfrm>
            <a:off x="7875745" y="6871201"/>
            <a:ext cx="14478834" cy="66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Готові впроваджувати?</a:t>
            </a:r>
            <a:r>
              <a:rPr b="0" i="0" lang="en-US" sz="44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 Запрошуємо вас використовувати ці підходи для підвищення ефективності та глобальної конкурентоспроможності ваших освітніх програм.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3"/>
          <p:cNvSpPr/>
          <p:nvPr/>
        </p:nvSpPr>
        <p:spPr>
          <a:xfrm>
            <a:off x="6138386" y="5849303"/>
            <a:ext cx="22860" cy="1005602"/>
          </a:xfrm>
          <a:prstGeom prst="rect">
            <a:avLst/>
          </a:prstGeom>
          <a:solidFill>
            <a:srgbClr val="629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"/>
          <p:cNvGrpSpPr/>
          <p:nvPr/>
        </p:nvGrpSpPr>
        <p:grpSpPr>
          <a:xfrm>
            <a:off x="0" y="-489539"/>
            <a:ext cx="24384000" cy="1871937"/>
            <a:chOff x="0" y="-57150"/>
            <a:chExt cx="4816593" cy="244806"/>
          </a:xfrm>
        </p:grpSpPr>
        <p:sp>
          <p:nvSpPr>
            <p:cNvPr id="346" name="Google Shape;346;p3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347" name="Google Shape;347;p3"/>
            <p:cNvSpPr txBox="1"/>
            <p:nvPr/>
          </p:nvSpPr>
          <p:spPr>
            <a:xfrm>
              <a:off x="0" y="-57150"/>
              <a:ext cx="4816593" cy="244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3"/>
          <p:cNvSpPr txBox="1"/>
          <p:nvPr/>
        </p:nvSpPr>
        <p:spPr>
          <a:xfrm>
            <a:off x="343433" y="197478"/>
            <a:ext cx="9516442" cy="6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9" name="Google Shape;349;p3"/>
          <p:cNvSpPr txBox="1"/>
          <p:nvPr/>
        </p:nvSpPr>
        <p:spPr>
          <a:xfrm>
            <a:off x="14451838" y="197478"/>
            <a:ext cx="8559552" cy="624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50" name="Google Shape;35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"/>
          <p:cNvSpPr/>
          <p:nvPr/>
        </p:nvSpPr>
        <p:spPr>
          <a:xfrm>
            <a:off x="793790" y="1704975"/>
            <a:ext cx="122853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4450"/>
              <a:buFont typeface="Instrument Sans SemiBold"/>
              <a:buNone/>
            </a:pPr>
            <a:r>
              <a:rPr b="1" i="0" lang="en-US" sz="445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Дякую за увагу! </a:t>
            </a:r>
            <a:endParaRPr b="1" i="0" sz="4450" u="none" cap="none" strike="noStrike">
              <a:solidFill>
                <a:srgbClr val="091C53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4450"/>
              <a:buFont typeface="Instrument Sans SemiBold"/>
              <a:buNone/>
            </a:pPr>
            <a:r>
              <a:t/>
            </a:r>
            <a:endParaRPr b="1" i="0" sz="4450" u="none" cap="none" strike="noStrike">
              <a:solidFill>
                <a:srgbClr val="091C53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4450"/>
              <a:buFont typeface="Instrument Sans SemiBold"/>
              <a:buNone/>
            </a:pPr>
            <a:r>
              <a:rPr b="1" i="0" lang="en-US" sz="4450" u="none" cap="none" strike="noStrike">
                <a:solidFill>
                  <a:srgbClr val="091C53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Будь ласка, заповніть форму зворотнього зв'язку за кодом нижче</a:t>
            </a:r>
            <a:endParaRPr b="0" i="0" sz="4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3" title="Снимок экрана 2026-02-28 в 18.36.29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шаблон, прямоугольный, пиксель, дизайн&#10;&#10;Контент, сгенерированный ИИ, может содержать ошибки." id="353" name="Google Shape;35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14934" y="2059425"/>
            <a:ext cx="7833360" cy="783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/>
          <p:nvPr/>
        </p:nvSpPr>
        <p:spPr>
          <a:xfrm>
            <a:off x="-2136495" y="-3039524"/>
            <a:ext cx="18283425" cy="19795047"/>
          </a:xfrm>
          <a:custGeom>
            <a:rect b="b" l="l" r="r" t="t"/>
            <a:pathLst>
              <a:path extrusionOk="0" h="19795047" w="18283425">
                <a:moveTo>
                  <a:pt x="0" y="0"/>
                </a:moveTo>
                <a:lnTo>
                  <a:pt x="18283425" y="0"/>
                </a:lnTo>
                <a:lnTo>
                  <a:pt x="18283425" y="19795048"/>
                </a:lnTo>
                <a:lnTo>
                  <a:pt x="0" y="19795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2"/>
          <p:cNvSpPr/>
          <p:nvPr/>
        </p:nvSpPr>
        <p:spPr>
          <a:xfrm rot="-6019288">
            <a:off x="9284762" y="-6358033"/>
            <a:ext cx="19543903" cy="21159738"/>
          </a:xfrm>
          <a:custGeom>
            <a:rect b="b" l="l" r="r" t="t"/>
            <a:pathLst>
              <a:path extrusionOk="0" h="21159738" w="19543903">
                <a:moveTo>
                  <a:pt x="0" y="0"/>
                </a:moveTo>
                <a:lnTo>
                  <a:pt x="19543903" y="0"/>
                </a:lnTo>
                <a:lnTo>
                  <a:pt x="19543903" y="21159738"/>
                </a:lnTo>
                <a:lnTo>
                  <a:pt x="0" y="21159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2"/>
          <p:cNvSpPr txBox="1"/>
          <p:nvPr/>
        </p:nvSpPr>
        <p:spPr>
          <a:xfrm>
            <a:off x="2835734" y="3008208"/>
            <a:ext cx="18712500" cy="76906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Course Title: Virtual Exchange Forms and Technologies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1" i="0" sz="66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297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Topic 5: Методика розробки віртуальних курсів</a:t>
            </a:r>
            <a:endParaRPr b="1" i="0" sz="5297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7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7"/>
              <a:buFont typeface="Arial"/>
              <a:buNone/>
            </a:pPr>
            <a:r>
              <a:t/>
            </a:r>
            <a:endParaRPr b="1" i="0" sz="5297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11418918" y="8466513"/>
            <a:ext cx="11480700" cy="15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75"/>
              <a:buFont typeface="Arial"/>
              <a:buNone/>
            </a:pPr>
            <a:r>
              <a:rPr b="1" i="0" lang="en-US" sz="367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HEI:</a:t>
            </a:r>
            <a:r>
              <a:rPr b="0" i="0" lang="en-US" sz="367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Kyiv National University of Technology and Design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400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75"/>
              <a:buFont typeface="Arial"/>
              <a:buNone/>
            </a:pPr>
            <a:r>
              <a:rPr b="1" i="0" lang="en-US" sz="367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 Tutor:</a:t>
            </a:r>
            <a:r>
              <a:rPr b="0" i="0" lang="en-US" sz="367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Олена ГРИГОРЕВСЬКА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6" name="Google Shape;12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952094" y="685205"/>
            <a:ext cx="1432418" cy="140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711161" y="698423"/>
            <a:ext cx="2691104" cy="141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4168" y="573886"/>
            <a:ext cx="4763165" cy="1914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cbe46e498e_2_42"/>
          <p:cNvSpPr/>
          <p:nvPr/>
        </p:nvSpPr>
        <p:spPr>
          <a:xfrm>
            <a:off x="343425" y="2323784"/>
            <a:ext cx="12594000" cy="90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 курсу </a:t>
            </a:r>
            <a:r>
              <a:rPr b="1" i="0" lang="en-US" sz="3600" u="none" cap="none" strike="noStrike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Олена ГРИГОРЕВСЬКА</a:t>
            </a: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кандидат економічних наук, доцент, доцент кафедри менеджменту КНУТД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Основні наукові інтереси охоплюють: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цифрову педагогіку та smart-освіту;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розвиток стартап-екосистем у закладах вищої освіти;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knowledge valorisation та трансфер знань;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цифрову трансформацію управління та освіти;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підприємницьку освіту та інноваційний менеджмент.</a:t>
            </a:r>
            <a:b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1200"/>
              </a:spcBef>
              <a:spcAft>
                <a:spcPts val="0"/>
              </a:spcAft>
              <a:buClr>
                <a:srgbClr val="091C53"/>
              </a:buClr>
              <a:buSzPts val="4450"/>
              <a:buFont typeface="Instrument Sans SemiBold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91C53"/>
              </a:buClr>
              <a:buSzPts val="7400"/>
              <a:buFont typeface="Instrument Sans SemiBold"/>
              <a:buNone/>
            </a:pPr>
            <a:r>
              <a:t/>
            </a:r>
            <a:endParaRPr b="1" i="0" sz="3300" u="none" cap="none" strike="noStrike">
              <a:solidFill>
                <a:srgbClr val="091C5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35" name="Google Shape;135;g3cbe46e498e_2_42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136" name="Google Shape;136;g3cbe46e498e_2_42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137" name="Google Shape;137;g3cbe46e498e_2_42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8" name="Google Shape;138;g3cbe46e498e_2_42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cbe46e498e_2_42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" name="Google Shape;140;g3cbe46e498e_2_42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1" name="Google Shape;141;g3cbe46e498e_2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2" name="Google Shape;142;g3cbe46e498e_2_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24400" y="1382350"/>
            <a:ext cx="8559600" cy="1036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149" name="Google Shape;149;p1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150" name="Google Shape;150;p1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1" name="Google Shape;151;p1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1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4" name="Google Shape;15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5" name="Google Shape;15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382350"/>
            <a:ext cx="9601200" cy="1026225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"/>
          <p:cNvSpPr/>
          <p:nvPr/>
        </p:nvSpPr>
        <p:spPr>
          <a:xfrm>
            <a:off x="10359034" y="1633538"/>
            <a:ext cx="12809935" cy="33849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92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833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I. Розробка навчальних матеріалів для міжнародних онлайн-курсів</a:t>
            </a:r>
            <a:endParaRPr b="0" i="0" sz="6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"/>
          <p:cNvSpPr/>
          <p:nvPr/>
        </p:nvSpPr>
        <p:spPr>
          <a:xfrm>
            <a:off x="10359018" y="5383977"/>
            <a:ext cx="7233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67" u="none" cap="none" strike="noStrike">
                <a:solidFill>
                  <a:srgbClr val="000000"/>
                </a:solidFill>
                <a:latin typeface="Geist Light"/>
                <a:ea typeface="Geist Light"/>
                <a:cs typeface="Geist Light"/>
                <a:sym typeface="Geist Light"/>
              </a:rPr>
              <a:t>01</a:t>
            </a:r>
            <a:endParaRPr b="0" i="0" sz="2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"/>
          <p:cNvSpPr/>
          <p:nvPr/>
        </p:nvSpPr>
        <p:spPr>
          <a:xfrm>
            <a:off x="10359033" y="6315473"/>
            <a:ext cx="4339630" cy="564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93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16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Визначення цілей</a:t>
            </a:r>
            <a:endParaRPr b="0" i="0" sz="341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10359034" y="7070924"/>
            <a:ext cx="6245622" cy="1731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67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Узгодження навчальних цілей з міжнародними стандартами компетенцій та освітніми рамками (CEFR, EQF)</a:t>
            </a:r>
            <a:endParaRPr b="0" i="0" sz="2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"/>
          <p:cNvSpPr/>
          <p:nvPr/>
        </p:nvSpPr>
        <p:spPr>
          <a:xfrm>
            <a:off x="16923358" y="5383977"/>
            <a:ext cx="9114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67" u="none" cap="none" strike="noStrike">
                <a:solidFill>
                  <a:srgbClr val="000000"/>
                </a:solidFill>
                <a:latin typeface="Geist Light"/>
                <a:ea typeface="Geist Light"/>
                <a:cs typeface="Geist Light"/>
                <a:sym typeface="Geist Light"/>
              </a:rPr>
              <a:t>02</a:t>
            </a:r>
            <a:endParaRPr b="0" i="0" sz="2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"/>
          <p:cNvSpPr/>
          <p:nvPr/>
        </p:nvSpPr>
        <p:spPr>
          <a:xfrm>
            <a:off x="16923345" y="6315473"/>
            <a:ext cx="4339630" cy="564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93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16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Вибір платформи</a:t>
            </a:r>
            <a:endParaRPr b="0" i="0" sz="341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"/>
          <p:cNvSpPr/>
          <p:nvPr/>
        </p:nvSpPr>
        <p:spPr>
          <a:xfrm>
            <a:off x="16923346" y="7070924"/>
            <a:ext cx="6245622" cy="1298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67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Створення інтерактивних курсів у Moodle з використанням вбудованих інструментів та додатків</a:t>
            </a:r>
            <a:endParaRPr b="0" i="0" sz="2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"/>
          <p:cNvSpPr/>
          <p:nvPr/>
        </p:nvSpPr>
        <p:spPr>
          <a:xfrm>
            <a:off x="10359016" y="9269025"/>
            <a:ext cx="7233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67" u="none" cap="none" strike="noStrike">
                <a:solidFill>
                  <a:srgbClr val="000000"/>
                </a:solidFill>
                <a:latin typeface="Geist Light"/>
                <a:ea typeface="Geist Light"/>
                <a:cs typeface="Geist Light"/>
                <a:sym typeface="Geist Light"/>
              </a:rPr>
              <a:t>03</a:t>
            </a:r>
            <a:endParaRPr b="0" i="0" sz="2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359033" y="9892675"/>
            <a:ext cx="4339630" cy="564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93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16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Структурування</a:t>
            </a:r>
            <a:endParaRPr b="0" i="0" sz="341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"/>
          <p:cNvSpPr/>
          <p:nvPr/>
        </p:nvSpPr>
        <p:spPr>
          <a:xfrm>
            <a:off x="10359033" y="10591206"/>
            <a:ext cx="12809935" cy="865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67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Організація матеріалів у логічну послідовність: модулі, теми, ресурси, завдання, тести</a:t>
            </a:r>
            <a:endParaRPr b="0" i="0" sz="2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4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172" name="Google Shape;172;p4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173" name="Google Shape;173;p4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4" name="Google Shape;174;p4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/>
          <p:nvPr/>
        </p:nvSpPr>
        <p:spPr>
          <a:xfrm>
            <a:off x="671870" y="1819353"/>
            <a:ext cx="6312218" cy="737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Приклад: Moodle у дії</a:t>
            </a:r>
            <a:endParaRPr b="0" i="0" sz="4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179" name="Google Shape;17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1870" y="2993426"/>
            <a:ext cx="11234981" cy="757418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"/>
          <p:cNvSpPr/>
          <p:nvPr/>
        </p:nvSpPr>
        <p:spPr>
          <a:xfrm>
            <a:off x="12421301" y="2946897"/>
            <a:ext cx="52962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Ключові переваги</a:t>
            </a:r>
            <a:endParaRPr b="0" i="0" sz="4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4"/>
          <p:cNvSpPr/>
          <p:nvPr/>
        </p:nvSpPr>
        <p:spPr>
          <a:xfrm>
            <a:off x="12191765" y="4123031"/>
            <a:ext cx="10599777" cy="2596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Модульна структура для гнучкої адаптації під різні аудиторії</a:t>
            </a:r>
            <a:endParaRPr b="0" i="0" sz="4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Інтерактивні елементи: форуми, чати, глосарії</a:t>
            </a:r>
            <a:endParaRPr b="0" i="0" sz="4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Мультимедійні ресурси: відео, аудіо, презентації</a:t>
            </a:r>
            <a:endParaRPr b="0" i="0" sz="4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Вбудована аналітика для моніторингу прогресу</a:t>
            </a:r>
            <a:endParaRPr b="0" i="0" sz="4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5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188" name="Google Shape;188;p5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189" name="Google Shape;189;p5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0" name="Google Shape;190;p5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5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3" name="Google Shape;19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4" name="Google Shape;19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21200" y="1382349"/>
            <a:ext cx="7162331" cy="1023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5"/>
          <p:cNvSpPr/>
          <p:nvPr/>
        </p:nvSpPr>
        <p:spPr>
          <a:xfrm>
            <a:off x="885669" y="1619322"/>
            <a:ext cx="15990214" cy="17382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33"/>
              <a:buFont typeface="Arial"/>
              <a:buNone/>
            </a:pPr>
            <a:r>
              <a:rPr b="1" i="0" lang="en-US" sz="6833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II. Розробка спільних завдань з іноземними партнерами</a:t>
            </a:r>
            <a:endParaRPr b="1" i="0" sz="6833" u="none" cap="none" strike="noStrike">
              <a:solidFill>
                <a:srgbClr val="000000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pic>
        <p:nvPicPr>
          <p:cNvPr descr="preencoded.png" id="196" name="Google Shape;19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5669" y="3999250"/>
            <a:ext cx="1175559" cy="190263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5"/>
          <p:cNvSpPr/>
          <p:nvPr/>
        </p:nvSpPr>
        <p:spPr>
          <a:xfrm>
            <a:off x="2216575" y="3936450"/>
            <a:ext cx="69195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Узгодження цілей</a:t>
            </a:r>
            <a:endParaRPr b="0" i="0" sz="4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198" name="Google Shape;19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5706" y="6428509"/>
            <a:ext cx="1175559" cy="194061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"/>
          <p:cNvSpPr/>
          <p:nvPr/>
        </p:nvSpPr>
        <p:spPr>
          <a:xfrm>
            <a:off x="2155492" y="6631201"/>
            <a:ext cx="48330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Координація</a:t>
            </a:r>
            <a:endParaRPr b="0" i="0" sz="4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200" name="Google Shape;20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5670" y="8895751"/>
            <a:ext cx="1175559" cy="194061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"/>
          <p:cNvSpPr/>
          <p:nvPr/>
        </p:nvSpPr>
        <p:spPr>
          <a:xfrm>
            <a:off x="2216587" y="8843756"/>
            <a:ext cx="2939151" cy="289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Реалізація</a:t>
            </a:r>
            <a:endParaRPr b="0" i="0" sz="4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291998" y="9460646"/>
            <a:ext cx="14136722" cy="973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Виконання кейс-стадів, групових досліджень, міжкультурних обмінів</a:t>
            </a:r>
            <a:endParaRPr b="0" i="0" sz="4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2291998" y="4805079"/>
            <a:ext cx="14593922" cy="453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Визначення спільних навчальних результатів та компетенцій</a:t>
            </a:r>
            <a:endParaRPr b="0" i="0" sz="4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5"/>
          <p:cNvSpPr/>
          <p:nvPr/>
        </p:nvSpPr>
        <p:spPr>
          <a:xfrm>
            <a:off x="2216587" y="7266877"/>
            <a:ext cx="14593922" cy="453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Синхронізація контенту та завдань між партнерськими закладами</a:t>
            </a:r>
            <a:endParaRPr b="0" i="0" sz="4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8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8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5" name="Google Shape;215;p18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6" name="Google Shape;21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8"/>
          <p:cNvSpPr/>
          <p:nvPr/>
        </p:nvSpPr>
        <p:spPr>
          <a:xfrm>
            <a:off x="1981200" y="3309109"/>
            <a:ext cx="7265816" cy="16702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Виклики та рішення</a:t>
            </a:r>
            <a:r>
              <a:rPr b="1" i="0" lang="en-US" sz="4800" u="none" cap="none" strike="noStrike">
                <a:solidFill>
                  <a:srgbClr val="F2F5FA"/>
                </a:solidFill>
                <a:latin typeface="Geist"/>
                <a:ea typeface="Geist"/>
                <a:cs typeface="Geist"/>
                <a:sym typeface="Geist"/>
              </a:rPr>
              <a:t> </a:t>
            </a:r>
            <a:r>
              <a:rPr b="1" i="0" lang="en-US" sz="3600" u="none" cap="none" strike="noStrike">
                <a:solidFill>
                  <a:srgbClr val="F2F5FA"/>
                </a:solidFill>
                <a:latin typeface="Geist"/>
                <a:ea typeface="Geist"/>
                <a:cs typeface="Geist"/>
                <a:sym typeface="Geist"/>
              </a:rPr>
              <a:t>у співпраці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1981200" y="5625323"/>
            <a:ext cx="6589934" cy="4234349"/>
          </a:xfrm>
          <a:prstGeom prst="roundRect">
            <a:avLst>
              <a:gd fmla="val 6655" name="adj"/>
            </a:avLst>
          </a:prstGeom>
          <a:solidFill>
            <a:srgbClr val="101620">
              <a:alpha val="94901"/>
            </a:srgbClr>
          </a:solidFill>
          <a:ln cap="flat" cmpd="sng" w="30475">
            <a:solidFill>
              <a:srgbClr val="002A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2329934" y="5882617"/>
            <a:ext cx="4452435" cy="709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Мовні бар'єри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8"/>
          <p:cNvSpPr/>
          <p:nvPr/>
        </p:nvSpPr>
        <p:spPr>
          <a:xfrm>
            <a:off x="2329934" y="6606855"/>
            <a:ext cx="5638231" cy="22712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Створення двомовних матеріалів, додавання субтитрів до відео, використання перекладачів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8961120" y="5671650"/>
            <a:ext cx="6589934" cy="4234350"/>
          </a:xfrm>
          <a:prstGeom prst="roundRect">
            <a:avLst>
              <a:gd fmla="val 6655" name="adj"/>
            </a:avLst>
          </a:prstGeom>
          <a:solidFill>
            <a:srgbClr val="101620">
              <a:alpha val="94901"/>
            </a:srgbClr>
          </a:solidFill>
          <a:ln cap="flat" cmpd="sng" w="30475">
            <a:solidFill>
              <a:srgbClr val="002A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10086230" y="5928944"/>
            <a:ext cx="4452435" cy="7097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Технічна інтеграція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8"/>
          <p:cNvSpPr/>
          <p:nvPr/>
        </p:nvSpPr>
        <p:spPr>
          <a:xfrm>
            <a:off x="9849922" y="6653182"/>
            <a:ext cx="5638231" cy="2271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Спільні платформи: Google Workspace, Microsoft Teams, Dropbox для обміну файлами та комунікації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8"/>
          <p:cNvSpPr/>
          <p:nvPr/>
        </p:nvSpPr>
        <p:spPr>
          <a:xfrm>
            <a:off x="15941040" y="5671650"/>
            <a:ext cx="7070349" cy="4234350"/>
          </a:xfrm>
          <a:prstGeom prst="roundRect">
            <a:avLst>
              <a:gd fmla="val 6655" name="adj"/>
            </a:avLst>
          </a:prstGeom>
          <a:solidFill>
            <a:srgbClr val="101620">
              <a:alpha val="94901"/>
            </a:srgbClr>
          </a:solidFill>
          <a:ln cap="flat" cmpd="sng" w="30475">
            <a:solidFill>
              <a:srgbClr val="002A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8"/>
          <p:cNvSpPr/>
          <p:nvPr/>
        </p:nvSpPr>
        <p:spPr>
          <a:xfrm>
            <a:off x="16572137" y="5928944"/>
            <a:ext cx="4777023" cy="709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Координація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8"/>
          <p:cNvSpPr/>
          <p:nvPr/>
        </p:nvSpPr>
        <p:spPr>
          <a:xfrm>
            <a:off x="16572137" y="6858000"/>
            <a:ext cx="6049266" cy="170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Регулярні онлайн-зустрічі, спільні календарі, чати для оперативного узгодження змін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19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233" name="Google Shape;233;p19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234" name="Google Shape;234;p19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5" name="Google Shape;235;p19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9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7" name="Google Shape;237;p19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8" name="Google Shape;23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9" name="Google Shape;23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61280" y="1382350"/>
            <a:ext cx="6522719" cy="1026225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9"/>
          <p:cNvSpPr/>
          <p:nvPr/>
        </p:nvSpPr>
        <p:spPr>
          <a:xfrm>
            <a:off x="1229320" y="2073780"/>
            <a:ext cx="10627400" cy="937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III. Оцінювання результатів навчання у віртуальних обмінах</a:t>
            </a:r>
            <a:endParaRPr b="0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41" name="Google Shape;24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2209" y="4087858"/>
            <a:ext cx="1003359" cy="100335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9"/>
          <p:cNvSpPr/>
          <p:nvPr/>
        </p:nvSpPr>
        <p:spPr>
          <a:xfrm>
            <a:off x="1290874" y="4110498"/>
            <a:ext cx="69777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Формативне оцінювання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9"/>
          <p:cNvSpPr/>
          <p:nvPr/>
        </p:nvSpPr>
        <p:spPr>
          <a:xfrm>
            <a:off x="1357500" y="4708649"/>
            <a:ext cx="165039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Тести, рефлексії, міні-завдання для поточного контролю засвоєння матеріалу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44" name="Google Shape;244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9428" y="5744722"/>
            <a:ext cx="1003360" cy="100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9"/>
          <p:cNvSpPr/>
          <p:nvPr/>
        </p:nvSpPr>
        <p:spPr>
          <a:xfrm>
            <a:off x="1365803" y="5702589"/>
            <a:ext cx="75594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Сумативне оцінювання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9"/>
          <p:cNvSpPr/>
          <p:nvPr/>
        </p:nvSpPr>
        <p:spPr>
          <a:xfrm>
            <a:off x="1365764" y="6359037"/>
            <a:ext cx="16251675" cy="764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Фінальні проєкти, портфоліо, комплексні завдання для підсумкової перевірки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47" name="Google Shape;247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2183" y="7586536"/>
            <a:ext cx="937498" cy="93749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9"/>
          <p:cNvSpPr/>
          <p:nvPr/>
        </p:nvSpPr>
        <p:spPr>
          <a:xfrm>
            <a:off x="1365810" y="7519095"/>
            <a:ext cx="81342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Аналітика LMS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9"/>
          <p:cNvSpPr/>
          <p:nvPr/>
        </p:nvSpPr>
        <p:spPr>
          <a:xfrm>
            <a:off x="1365783" y="8096831"/>
            <a:ext cx="149685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Моніторинг активності, прогресу, часу навчання через вбудовані інструменти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50" name="Google Shape;250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0519" y="9441518"/>
            <a:ext cx="972271" cy="97227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9"/>
          <p:cNvSpPr/>
          <p:nvPr/>
        </p:nvSpPr>
        <p:spPr>
          <a:xfrm>
            <a:off x="1365805" y="9333588"/>
            <a:ext cx="784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Самооцінювання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9"/>
          <p:cNvSpPr/>
          <p:nvPr/>
        </p:nvSpPr>
        <p:spPr>
          <a:xfrm>
            <a:off x="1365783" y="9963389"/>
            <a:ext cx="152733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Взаємооцінювання та рефлексія для розвитку критичного мислення студентів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0"/>
          <p:cNvGrpSpPr/>
          <p:nvPr/>
        </p:nvGrpSpPr>
        <p:grpSpPr>
          <a:xfrm>
            <a:off x="0" y="-489538"/>
            <a:ext cx="24383997" cy="1871934"/>
            <a:chOff x="0" y="-57150"/>
            <a:chExt cx="4816592" cy="244806"/>
          </a:xfrm>
        </p:grpSpPr>
        <p:sp>
          <p:nvSpPr>
            <p:cNvPr id="259" name="Google Shape;259;p20"/>
            <p:cNvSpPr/>
            <p:nvPr/>
          </p:nvSpPr>
          <p:spPr>
            <a:xfrm>
              <a:off x="0" y="0"/>
              <a:ext cx="4816592" cy="187656"/>
            </a:xfrm>
            <a:custGeom>
              <a:rect b="b" l="l" r="r" t="t"/>
              <a:pathLst>
                <a:path extrusionOk="0" h="18765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656"/>
                  </a:lnTo>
                  <a:lnTo>
                    <a:pt x="0" y="187656"/>
                  </a:lnTo>
                  <a:close/>
                </a:path>
              </a:pathLst>
            </a:custGeom>
            <a:solidFill>
              <a:srgbClr val="3996CE"/>
            </a:solidFill>
            <a:ln>
              <a:noFill/>
            </a:ln>
          </p:spPr>
        </p:sp>
        <p:sp>
          <p:nvSpPr>
            <p:cNvPr id="260" name="Google Shape;260;p20"/>
            <p:cNvSpPr txBox="1"/>
            <p:nvPr/>
          </p:nvSpPr>
          <p:spPr>
            <a:xfrm>
              <a:off x="0" y="-57150"/>
              <a:ext cx="48165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5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1" name="Google Shape;261;p20" title="Снимок экрана 2026-02-28 в 18.36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975" y="11644650"/>
            <a:ext cx="24689950" cy="2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0"/>
          <p:cNvSpPr txBox="1"/>
          <p:nvPr/>
        </p:nvSpPr>
        <p:spPr>
          <a:xfrm>
            <a:off x="343433" y="197478"/>
            <a:ext cx="951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Course Title: </a:t>
            </a:r>
            <a:r>
              <a:rPr b="1" i="0" lang="en-US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Virtual Exchange Forms and Technologies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3" name="Google Shape;263;p20"/>
          <p:cNvSpPr txBox="1"/>
          <p:nvPr/>
        </p:nvSpPr>
        <p:spPr>
          <a:xfrm>
            <a:off x="14451838" y="197478"/>
            <a:ext cx="8559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97"/>
              <a:buFont typeface="Arial"/>
              <a:buNone/>
            </a:pPr>
            <a:r>
              <a:rPr b="0" i="0" lang="en-US" sz="2897" u="none" cap="none" strike="noStrike">
                <a:solidFill>
                  <a:srgbClr val="17365D"/>
                </a:solidFill>
                <a:latin typeface="Cambria"/>
                <a:ea typeface="Cambria"/>
                <a:cs typeface="Cambria"/>
                <a:sym typeface="Cambria"/>
              </a:rPr>
              <a:t>Kyiv National University of Technology and Design</a:t>
            </a:r>
            <a:endParaRPr b="0" i="0" sz="1400" u="none" cap="none" strike="noStrike">
              <a:solidFill>
                <a:srgbClr val="17365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4" name="Google Shape;26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1389" y="197478"/>
            <a:ext cx="1192343" cy="1069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0"/>
          <p:cNvSpPr/>
          <p:nvPr/>
        </p:nvSpPr>
        <p:spPr>
          <a:xfrm>
            <a:off x="426672" y="1865703"/>
            <a:ext cx="11555419" cy="873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Geist"/>
                <a:ea typeface="Geist"/>
                <a:cs typeface="Geist"/>
                <a:sym typeface="Geist"/>
              </a:rPr>
              <a:t>Приклад оцінювання у Moodle</a:t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0"/>
          <p:cNvSpPr/>
          <p:nvPr/>
        </p:nvSpPr>
        <p:spPr>
          <a:xfrm>
            <a:off x="343433" y="3434567"/>
            <a:ext cx="5805607" cy="5463539"/>
          </a:xfrm>
          <a:prstGeom prst="roundRect">
            <a:avLst>
              <a:gd fmla="val 3359" name="adj"/>
            </a:avLst>
          </a:prstGeom>
          <a:solidFill>
            <a:srgbClr val="101620"/>
          </a:solidFill>
          <a:ln cap="flat" cmpd="sng" w="22850">
            <a:solidFill>
              <a:srgbClr val="002A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67" name="Google Shape;26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4662" y="3503142"/>
            <a:ext cx="1297005" cy="129700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0"/>
          <p:cNvSpPr/>
          <p:nvPr/>
        </p:nvSpPr>
        <p:spPr>
          <a:xfrm>
            <a:off x="653214" y="4921324"/>
            <a:ext cx="4448369" cy="114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Автоматизовані тести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0"/>
          <p:cNvSpPr/>
          <p:nvPr/>
        </p:nvSpPr>
        <p:spPr>
          <a:xfrm>
            <a:off x="704069" y="6210101"/>
            <a:ext cx="4985468" cy="17780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Різні типи завдань: множинний вибір, відкриті питання, відповідності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0"/>
          <p:cNvSpPr/>
          <p:nvPr/>
        </p:nvSpPr>
        <p:spPr>
          <a:xfrm>
            <a:off x="6344727" y="3416975"/>
            <a:ext cx="5256667" cy="5430737"/>
          </a:xfrm>
          <a:prstGeom prst="roundRect">
            <a:avLst>
              <a:gd fmla="val 3359" name="adj"/>
            </a:avLst>
          </a:prstGeom>
          <a:solidFill>
            <a:srgbClr val="101620"/>
          </a:solidFill>
          <a:ln cap="flat" cmpd="sng" w="22850">
            <a:solidFill>
              <a:srgbClr val="002A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71" name="Google Shape;27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7048" y="3416975"/>
            <a:ext cx="399532" cy="39953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0"/>
          <p:cNvSpPr/>
          <p:nvPr/>
        </p:nvSpPr>
        <p:spPr>
          <a:xfrm>
            <a:off x="6762192" y="4975320"/>
            <a:ext cx="4325512" cy="574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Форум участі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0"/>
          <p:cNvSpPr/>
          <p:nvPr/>
        </p:nvSpPr>
        <p:spPr>
          <a:xfrm>
            <a:off x="6762192" y="5653238"/>
            <a:ext cx="4645397" cy="2222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Оцінка комунікативних навичок та активності у дискусіях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0"/>
          <p:cNvSpPr/>
          <p:nvPr/>
        </p:nvSpPr>
        <p:spPr>
          <a:xfrm>
            <a:off x="11856720" y="3436620"/>
            <a:ext cx="5537920" cy="5463540"/>
          </a:xfrm>
          <a:prstGeom prst="roundRect">
            <a:avLst>
              <a:gd fmla="val 3359" name="adj"/>
            </a:avLst>
          </a:prstGeom>
          <a:solidFill>
            <a:srgbClr val="101620"/>
          </a:solidFill>
          <a:ln cap="flat" cmpd="sng" w="22850">
            <a:solidFill>
              <a:srgbClr val="002A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75" name="Google Shape;27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232315" y="3592661"/>
            <a:ext cx="1328663" cy="13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0"/>
          <p:cNvSpPr/>
          <p:nvPr/>
        </p:nvSpPr>
        <p:spPr>
          <a:xfrm>
            <a:off x="12138253" y="5008810"/>
            <a:ext cx="4556945" cy="577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Звіти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0"/>
          <p:cNvSpPr/>
          <p:nvPr/>
        </p:nvSpPr>
        <p:spPr>
          <a:xfrm>
            <a:off x="12191765" y="6259342"/>
            <a:ext cx="4556945" cy="1788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EBEDF0"/>
                </a:solidFill>
                <a:latin typeface="Geist"/>
                <a:ea typeface="Geist"/>
                <a:cs typeface="Geist"/>
                <a:sym typeface="Geist"/>
              </a:rPr>
              <a:t>Детальні дані про активність для викладачів та керівників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78" name="Google Shape;278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815143" y="2010531"/>
            <a:ext cx="5944195" cy="7925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9" name="Google Shape;279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85231" y="3475437"/>
            <a:ext cx="1352416" cy="1352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Admin</dc:creator>
</cp:coreProperties>
</file>